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3"/>
  </p:notesMasterIdLst>
  <p:handoutMasterIdLst>
    <p:handoutMasterId r:id="rId54"/>
  </p:handoutMasterIdLst>
  <p:sldIdLst>
    <p:sldId id="256" r:id="rId2"/>
    <p:sldId id="257" r:id="rId3"/>
    <p:sldId id="307" r:id="rId4"/>
    <p:sldId id="267" r:id="rId5"/>
    <p:sldId id="308" r:id="rId6"/>
    <p:sldId id="355" r:id="rId7"/>
    <p:sldId id="310" r:id="rId8"/>
    <p:sldId id="311" r:id="rId9"/>
    <p:sldId id="312" r:id="rId10"/>
    <p:sldId id="313" r:id="rId11"/>
    <p:sldId id="314" r:id="rId12"/>
    <p:sldId id="315" r:id="rId13"/>
    <p:sldId id="316" r:id="rId14"/>
    <p:sldId id="317" r:id="rId15"/>
    <p:sldId id="318" r:id="rId16"/>
    <p:sldId id="319" r:id="rId17"/>
    <p:sldId id="320" r:id="rId18"/>
    <p:sldId id="321" r:id="rId19"/>
    <p:sldId id="322" r:id="rId20"/>
    <p:sldId id="323" r:id="rId21"/>
    <p:sldId id="324" r:id="rId22"/>
    <p:sldId id="325" r:id="rId23"/>
    <p:sldId id="326" r:id="rId24"/>
    <p:sldId id="327" r:id="rId25"/>
    <p:sldId id="328" r:id="rId26"/>
    <p:sldId id="329" r:id="rId27"/>
    <p:sldId id="330" r:id="rId28"/>
    <p:sldId id="331" r:id="rId29"/>
    <p:sldId id="332" r:id="rId30"/>
    <p:sldId id="333" r:id="rId31"/>
    <p:sldId id="334" r:id="rId32"/>
    <p:sldId id="335" r:id="rId33"/>
    <p:sldId id="336" r:id="rId34"/>
    <p:sldId id="337" r:id="rId35"/>
    <p:sldId id="338" r:id="rId36"/>
    <p:sldId id="339" r:id="rId37"/>
    <p:sldId id="340" r:id="rId38"/>
    <p:sldId id="341" r:id="rId39"/>
    <p:sldId id="342" r:id="rId40"/>
    <p:sldId id="343" r:id="rId41"/>
    <p:sldId id="344" r:id="rId42"/>
    <p:sldId id="345" r:id="rId43"/>
    <p:sldId id="346" r:id="rId44"/>
    <p:sldId id="347" r:id="rId45"/>
    <p:sldId id="348" r:id="rId46"/>
    <p:sldId id="349" r:id="rId47"/>
    <p:sldId id="350" r:id="rId48"/>
    <p:sldId id="351" r:id="rId49"/>
    <p:sldId id="352" r:id="rId50"/>
    <p:sldId id="353" r:id="rId51"/>
    <p:sldId id="354" r:id="rId52"/>
  </p:sldIdLst>
  <p:sldSz cx="9144000" cy="6858000" type="screen4x3"/>
  <p:notesSz cx="7010400" cy="9296400"/>
  <p:defaultTextStyle>
    <a:defPPr>
      <a:defRPr lang="en-US"/>
    </a:defPPr>
    <a:lvl1pPr algn="ctr" rtl="0" eaLnBrk="0" fontAlgn="base" hangingPunct="0">
      <a:spcBef>
        <a:spcPct val="0"/>
      </a:spcBef>
      <a:spcAft>
        <a:spcPct val="0"/>
      </a:spcAft>
      <a:defRPr sz="96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96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96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96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9600" kern="1200">
        <a:solidFill>
          <a:schemeClr val="tx1"/>
        </a:solidFill>
        <a:latin typeface="Times New Roman" pitchFamily="18" charset="0"/>
        <a:ea typeface="+mn-ea"/>
        <a:cs typeface="+mn-cs"/>
      </a:defRPr>
    </a:lvl5pPr>
    <a:lvl6pPr marL="2286000" algn="l" defTabSz="914400" rtl="0" eaLnBrk="1" latinLnBrk="0" hangingPunct="1">
      <a:defRPr sz="9600" kern="1200">
        <a:solidFill>
          <a:schemeClr val="tx1"/>
        </a:solidFill>
        <a:latin typeface="Times New Roman" pitchFamily="18" charset="0"/>
        <a:ea typeface="+mn-ea"/>
        <a:cs typeface="+mn-cs"/>
      </a:defRPr>
    </a:lvl6pPr>
    <a:lvl7pPr marL="2743200" algn="l" defTabSz="914400" rtl="0" eaLnBrk="1" latinLnBrk="0" hangingPunct="1">
      <a:defRPr sz="9600" kern="1200">
        <a:solidFill>
          <a:schemeClr val="tx1"/>
        </a:solidFill>
        <a:latin typeface="Times New Roman" pitchFamily="18" charset="0"/>
        <a:ea typeface="+mn-ea"/>
        <a:cs typeface="+mn-cs"/>
      </a:defRPr>
    </a:lvl7pPr>
    <a:lvl8pPr marL="3200400" algn="l" defTabSz="914400" rtl="0" eaLnBrk="1" latinLnBrk="0" hangingPunct="1">
      <a:defRPr sz="9600" kern="1200">
        <a:solidFill>
          <a:schemeClr val="tx1"/>
        </a:solidFill>
        <a:latin typeface="Times New Roman" pitchFamily="18" charset="0"/>
        <a:ea typeface="+mn-ea"/>
        <a:cs typeface="+mn-cs"/>
      </a:defRPr>
    </a:lvl8pPr>
    <a:lvl9pPr marL="3657600" algn="l" defTabSz="914400" rtl="0" eaLnBrk="1" latinLnBrk="0" hangingPunct="1">
      <a:defRPr sz="96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FFFF"/>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3" autoAdjust="0"/>
    <p:restoredTop sz="95380" autoAdjust="0"/>
  </p:normalViewPr>
  <p:slideViewPr>
    <p:cSldViewPr>
      <p:cViewPr varScale="1">
        <p:scale>
          <a:sx n="73" d="100"/>
          <a:sy n="73" d="100"/>
        </p:scale>
        <p:origin x="133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1" d="100"/>
        <a:sy n="51" d="100"/>
      </p:scale>
      <p:origin x="0" y="228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l">
              <a:defRPr sz="1200"/>
            </a:lvl1pPr>
          </a:lstStyle>
          <a:p>
            <a:endParaRPr lang="en-US" altLang="en-US"/>
          </a:p>
        </p:txBody>
      </p:sp>
      <p:sp>
        <p:nvSpPr>
          <p:cNvPr id="252931" name="Rectangle 3"/>
          <p:cNvSpPr>
            <a:spLocks noGrp="1" noChangeArrowheads="1"/>
          </p:cNvSpPr>
          <p:nvPr>
            <p:ph type="dt" sz="quarter" idx="1"/>
          </p:nvPr>
        </p:nvSpPr>
        <p:spPr bwMode="auto">
          <a:xfrm>
            <a:off x="397256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a:lvl1pPr>
          </a:lstStyle>
          <a:p>
            <a:endParaRPr lang="en-US" altLang="en-US"/>
          </a:p>
        </p:txBody>
      </p:sp>
      <p:sp>
        <p:nvSpPr>
          <p:cNvPr id="252932" name="Rectangle 4"/>
          <p:cNvSpPr>
            <a:spLocks noGrp="1" noChangeArrowheads="1"/>
          </p:cNvSpPr>
          <p:nvPr>
            <p:ph type="ftr" sz="quarter" idx="2"/>
          </p:nvPr>
        </p:nvSpPr>
        <p:spPr bwMode="auto">
          <a:xfrm>
            <a:off x="0" y="883158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l">
              <a:defRPr sz="1200"/>
            </a:lvl1pPr>
          </a:lstStyle>
          <a:p>
            <a:endParaRPr lang="en-US" altLang="en-US"/>
          </a:p>
        </p:txBody>
      </p:sp>
      <p:sp>
        <p:nvSpPr>
          <p:cNvPr id="252933" name="Rectangle 5"/>
          <p:cNvSpPr>
            <a:spLocks noGrp="1" noChangeArrowheads="1"/>
          </p:cNvSpPr>
          <p:nvPr>
            <p:ph type="sldNum" sz="quarter" idx="3"/>
          </p:nvPr>
        </p:nvSpPr>
        <p:spPr bwMode="auto">
          <a:xfrm>
            <a:off x="3972560" y="883158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a:lvl1pPr>
          </a:lstStyle>
          <a:p>
            <a:fld id="{51B64ED1-6FC0-4717-965E-2AB4C14D5BD8}" type="slidenum">
              <a:rPr lang="en-US" altLang="en-US"/>
              <a:pPr/>
              <a:t>‹#›</a:t>
            </a:fld>
            <a:endParaRPr lang="en-US" altLang="en-US"/>
          </a:p>
        </p:txBody>
      </p:sp>
    </p:spTree>
    <p:extLst>
      <p:ext uri="{BB962C8B-B14F-4D97-AF65-F5344CB8AC3E}">
        <p14:creationId xmlns:p14="http://schemas.microsoft.com/office/powerpoint/2010/main" val="3388595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1906"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l">
              <a:defRPr sz="1200"/>
            </a:lvl1pPr>
          </a:lstStyle>
          <a:p>
            <a:endParaRPr lang="en-US" altLang="en-US"/>
          </a:p>
        </p:txBody>
      </p:sp>
      <p:sp>
        <p:nvSpPr>
          <p:cNvPr id="251907" name="Rectangle 3"/>
          <p:cNvSpPr>
            <a:spLocks noGrp="1" noChangeArrowheads="1"/>
          </p:cNvSpPr>
          <p:nvPr>
            <p:ph type="dt" idx="1"/>
          </p:nvPr>
        </p:nvSpPr>
        <p:spPr bwMode="auto">
          <a:xfrm>
            <a:off x="397256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a:lvl1pPr>
          </a:lstStyle>
          <a:p>
            <a:endParaRPr lang="en-US" altLang="en-US"/>
          </a:p>
        </p:txBody>
      </p:sp>
      <p:sp>
        <p:nvSpPr>
          <p:cNvPr id="25190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51909" name="Rectangle 5"/>
          <p:cNvSpPr>
            <a:spLocks noGrp="1" noChangeArrowheads="1"/>
          </p:cNvSpPr>
          <p:nvPr>
            <p:ph type="body" sz="quarter" idx="3"/>
          </p:nvPr>
        </p:nvSpPr>
        <p:spPr bwMode="auto">
          <a:xfrm>
            <a:off x="934720" y="4415790"/>
            <a:ext cx="5140960"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1910" name="Rectangle 6"/>
          <p:cNvSpPr>
            <a:spLocks noGrp="1" noChangeArrowheads="1"/>
          </p:cNvSpPr>
          <p:nvPr>
            <p:ph type="ftr" sz="quarter" idx="4"/>
          </p:nvPr>
        </p:nvSpPr>
        <p:spPr bwMode="auto">
          <a:xfrm>
            <a:off x="0" y="883158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l">
              <a:defRPr sz="1200"/>
            </a:lvl1pPr>
          </a:lstStyle>
          <a:p>
            <a:endParaRPr lang="en-US" altLang="en-US"/>
          </a:p>
        </p:txBody>
      </p:sp>
      <p:sp>
        <p:nvSpPr>
          <p:cNvPr id="251911" name="Rectangle 7"/>
          <p:cNvSpPr>
            <a:spLocks noGrp="1" noChangeArrowheads="1"/>
          </p:cNvSpPr>
          <p:nvPr>
            <p:ph type="sldNum" sz="quarter" idx="5"/>
          </p:nvPr>
        </p:nvSpPr>
        <p:spPr bwMode="auto">
          <a:xfrm>
            <a:off x="3972560" y="883158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a:lvl1pPr>
          </a:lstStyle>
          <a:p>
            <a:fld id="{FCAA26FB-2E86-42DC-A696-6EDB0CEF8AC5}" type="slidenum">
              <a:rPr lang="en-US" altLang="en-US"/>
              <a:pPr/>
              <a:t>‹#›</a:t>
            </a:fld>
            <a:endParaRPr lang="en-US" altLang="en-US"/>
          </a:p>
        </p:txBody>
      </p:sp>
    </p:spTree>
    <p:extLst>
      <p:ext uri="{BB962C8B-B14F-4D97-AF65-F5344CB8AC3E}">
        <p14:creationId xmlns:p14="http://schemas.microsoft.com/office/powerpoint/2010/main" val="24367425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3B9443-A446-4D0C-BE0F-5C4DCBFB9F46}" type="slidenum">
              <a:rPr lang="en-US" altLang="en-US"/>
              <a:pPr/>
              <a:t>1</a:t>
            </a:fld>
            <a:endParaRPr lang="en-US" altLang="en-US"/>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5F4ADB-7627-4957-8434-4B137CF9EDEE}" type="slidenum">
              <a:rPr lang="en-US" altLang="en-US"/>
              <a:pPr/>
              <a:t>10</a:t>
            </a:fld>
            <a:endParaRPr lang="en-US" altLang="en-US"/>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56ABB2-5E15-42FD-8C57-670C900A2A40}" type="slidenum">
              <a:rPr lang="en-US" altLang="en-US"/>
              <a:pPr/>
              <a:t>11</a:t>
            </a:fld>
            <a:endParaRPr lang="en-US" altLang="en-US"/>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r>
              <a:rPr lang="en-US" sz="1200" kern="1200" dirty="0">
                <a:solidFill>
                  <a:schemeClr val="tx1"/>
                </a:solidFill>
                <a:effectLst/>
                <a:latin typeface="Times New Roman" pitchFamily="18" charset="0"/>
                <a:ea typeface="+mn-ea"/>
                <a:cs typeface="+mn-cs"/>
              </a:rPr>
              <a:t>ANSWER: A—drinking 20 ounces of soy sauce.</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DISCUSSION: This question is based on a real-life case in which a college student drank an entire bottle of soy sauce on a dare, as part of a hazing ritual to join a fraternity. This resulted in an overdose of sodium…also known as salt poisoning. </a:t>
            </a:r>
          </a:p>
          <a:p>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His friends took him to the emergency department when he began having seizures. He remained in a coma and very sick in the intensive care unit for several days and nearly died. With excellent care he did eventually recover fully. </a:t>
            </a:r>
          </a:p>
          <a:p>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Almost any substance could be poisonous if too much of it gets into the body. You can overdose on substances that are normally harmless in smaller amounts, such as ordinary salt. </a:t>
            </a:r>
          </a:p>
          <a:p>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Surprise! Silica gel desiccant is not poisonous. It could be a choking hazard, however, especially to children. That is why is says DO NOT EAT in big letters. But it won’t make you sick.</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96E2C2-B10E-423A-8EF6-3EABD8547505}" type="slidenum">
              <a:rPr lang="en-US" altLang="en-US"/>
              <a:pPr/>
              <a:t>12</a:t>
            </a:fld>
            <a:endParaRPr lang="en-US" altLang="en-US"/>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B20A5B-0FE4-4B6B-86EE-82BD79756CC7}" type="slidenum">
              <a:rPr lang="en-US" altLang="en-US"/>
              <a:pPr/>
              <a:t>13</a:t>
            </a:fld>
            <a:endParaRPr lang="en-US" altLang="en-US"/>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p:txBody>
          <a:bodyPr/>
          <a:lstStyle/>
          <a:p>
            <a:r>
              <a:rPr lang="en-US" sz="1000" kern="1200" dirty="0">
                <a:solidFill>
                  <a:schemeClr val="tx1"/>
                </a:solidFill>
                <a:effectLst/>
                <a:latin typeface="Times New Roman" pitchFamily="18" charset="0"/>
                <a:ea typeface="+mn-ea"/>
                <a:cs typeface="+mn-cs"/>
              </a:rPr>
              <a:t>ANSWER: A - Just stay calm and go to the nearest hospital.</a:t>
            </a:r>
          </a:p>
          <a:p>
            <a:r>
              <a:rPr lang="en-US" sz="1000" kern="1200" dirty="0">
                <a:solidFill>
                  <a:schemeClr val="tx1"/>
                </a:solidFill>
                <a:effectLst/>
                <a:latin typeface="Times New Roman" pitchFamily="18" charset="0"/>
                <a:ea typeface="+mn-ea"/>
                <a:cs typeface="+mn-cs"/>
              </a:rPr>
              <a:t> </a:t>
            </a:r>
          </a:p>
          <a:p>
            <a:r>
              <a:rPr lang="en-US" sz="1000" kern="1200" dirty="0">
                <a:solidFill>
                  <a:schemeClr val="tx1"/>
                </a:solidFill>
                <a:effectLst/>
                <a:latin typeface="Times New Roman" pitchFamily="18" charset="0"/>
                <a:ea typeface="+mn-ea"/>
                <a:cs typeface="+mn-cs"/>
              </a:rPr>
              <a:t>DISCUSSION: Many people find snakes to be fascinating… or creepy. Snakes often appear in suspenseful or scary movies and TV shows. A bite is a medical emergency, resulting in a lot of pain and swelling, and victims should seek care. But don’t believe everything you see on film! A lot of snakebite “first aid” we see in movies or TV shows is wrong. The following measures have been studied and shown not to help snakebite victims. In fact, these could even do more harm.</a:t>
            </a:r>
          </a:p>
          <a:p>
            <a:endParaRPr lang="en-US" sz="1000" kern="1200" dirty="0">
              <a:solidFill>
                <a:schemeClr val="tx1"/>
              </a:solidFill>
              <a:effectLst/>
              <a:latin typeface="Times New Roman" pitchFamily="18" charset="0"/>
              <a:ea typeface="+mn-ea"/>
              <a:cs typeface="+mn-cs"/>
            </a:endParaRPr>
          </a:p>
          <a:p>
            <a:r>
              <a:rPr lang="en-US" sz="1000" kern="1200" dirty="0">
                <a:solidFill>
                  <a:schemeClr val="tx1"/>
                </a:solidFill>
                <a:effectLst/>
                <a:latin typeface="Times New Roman" pitchFamily="18" charset="0"/>
                <a:ea typeface="+mn-ea"/>
                <a:cs typeface="+mn-cs"/>
              </a:rPr>
              <a:t>DO NOT:</a:t>
            </a:r>
          </a:p>
          <a:p>
            <a:r>
              <a:rPr lang="en-US" sz="1000" kern="1200" dirty="0">
                <a:solidFill>
                  <a:schemeClr val="tx1"/>
                </a:solidFill>
                <a:effectLst/>
                <a:latin typeface="Times New Roman" pitchFamily="18" charset="0"/>
                <a:ea typeface="+mn-ea"/>
                <a:cs typeface="+mn-cs"/>
              </a:rPr>
              <a:t>•Use a tourniquet</a:t>
            </a:r>
          </a:p>
          <a:p>
            <a:r>
              <a:rPr lang="en-US" sz="1000" kern="1200" dirty="0">
                <a:solidFill>
                  <a:schemeClr val="tx1"/>
                </a:solidFill>
                <a:effectLst/>
                <a:latin typeface="Times New Roman" pitchFamily="18" charset="0"/>
                <a:ea typeface="+mn-ea"/>
                <a:cs typeface="+mn-cs"/>
              </a:rPr>
              <a:t>•Cut the wound</a:t>
            </a:r>
          </a:p>
          <a:p>
            <a:r>
              <a:rPr lang="en-US" sz="1000" kern="1200" dirty="0">
                <a:solidFill>
                  <a:schemeClr val="tx1"/>
                </a:solidFill>
                <a:effectLst/>
                <a:latin typeface="Times New Roman" pitchFamily="18" charset="0"/>
                <a:ea typeface="+mn-ea"/>
                <a:cs typeface="+mn-cs"/>
              </a:rPr>
              <a:t>•Use any form of suction</a:t>
            </a:r>
          </a:p>
          <a:p>
            <a:r>
              <a:rPr lang="en-US" sz="1000" kern="1200" dirty="0">
                <a:solidFill>
                  <a:schemeClr val="tx1"/>
                </a:solidFill>
                <a:effectLst/>
                <a:latin typeface="Times New Roman" pitchFamily="18" charset="0"/>
                <a:ea typeface="+mn-ea"/>
                <a:cs typeface="+mn-cs"/>
              </a:rPr>
              <a:t>•Apply ice</a:t>
            </a:r>
          </a:p>
          <a:p>
            <a:r>
              <a:rPr lang="en-US" sz="1000" kern="1200" dirty="0">
                <a:solidFill>
                  <a:schemeClr val="tx1"/>
                </a:solidFill>
                <a:effectLst/>
                <a:latin typeface="Times New Roman" pitchFamily="18" charset="0"/>
                <a:ea typeface="+mn-ea"/>
                <a:cs typeface="+mn-cs"/>
              </a:rPr>
              <a:t>•Give the victim drugs or alcohol</a:t>
            </a:r>
          </a:p>
          <a:p>
            <a:r>
              <a:rPr lang="en-US" sz="1000" kern="1200" dirty="0">
                <a:solidFill>
                  <a:schemeClr val="tx1"/>
                </a:solidFill>
                <a:effectLst/>
                <a:latin typeface="Times New Roman" pitchFamily="18" charset="0"/>
                <a:ea typeface="+mn-ea"/>
                <a:cs typeface="+mn-cs"/>
              </a:rPr>
              <a:t>•Try to catch, kill, or photograph the snake. The healthcare provider does not need to know what kind of snake bit someone in order to treat them.</a:t>
            </a:r>
          </a:p>
          <a:p>
            <a:endParaRPr lang="en-US" sz="1000" kern="1200" dirty="0">
              <a:solidFill>
                <a:schemeClr val="tx1"/>
              </a:solidFill>
              <a:effectLst/>
              <a:latin typeface="Times New Roman" pitchFamily="18" charset="0"/>
              <a:ea typeface="+mn-ea"/>
              <a:cs typeface="+mn-cs"/>
            </a:endParaRPr>
          </a:p>
          <a:p>
            <a:r>
              <a:rPr lang="en-US" sz="1000" kern="1200" dirty="0">
                <a:solidFill>
                  <a:schemeClr val="tx1"/>
                </a:solidFill>
                <a:effectLst/>
                <a:latin typeface="Times New Roman" pitchFamily="18" charset="0"/>
                <a:ea typeface="+mn-ea"/>
                <a:cs typeface="+mn-cs"/>
              </a:rPr>
              <a:t>The most helpful thing you can do for a snakebite victim is keep them calm and help them get to emergency medical care. Bites from a U.S. snake are rarely fatal.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427F56-4B0A-45CF-8A86-8C0C6A8B728C}" type="slidenum">
              <a:rPr lang="en-US" altLang="en-US"/>
              <a:pPr/>
              <a:t>14</a:t>
            </a:fld>
            <a:endParaRPr lang="en-US" altLang="en-US"/>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83BBAE-BEDA-491A-88EF-2F4A945C9E47}" type="slidenum">
              <a:rPr lang="en-US" altLang="en-US"/>
              <a:pPr/>
              <a:t>15</a:t>
            </a:fld>
            <a:endParaRPr lang="en-US" altLang="en-US"/>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r>
              <a:rPr lang="en-US" sz="1200" kern="1200" dirty="0">
                <a:solidFill>
                  <a:schemeClr val="tx1"/>
                </a:solidFill>
                <a:effectLst/>
                <a:latin typeface="Times New Roman" pitchFamily="18" charset="0"/>
                <a:ea typeface="+mn-ea"/>
                <a:cs typeface="+mn-cs"/>
              </a:rPr>
              <a:t>ANSWER: True.</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DISCUSSION: Many spiders do not have jaws that are strong enough to pierce human skin. </a:t>
            </a:r>
            <a:r>
              <a:rPr lang="en-US" sz="1200" kern="1200">
                <a:solidFill>
                  <a:schemeClr val="tx1"/>
                </a:solidFill>
                <a:effectLst/>
                <a:latin typeface="Times New Roman" pitchFamily="18" charset="0"/>
                <a:ea typeface="+mn-ea"/>
                <a:cs typeface="+mn-cs"/>
              </a:rPr>
              <a:t>This is true of the male Black Widow Spider.</a:t>
            </a:r>
          </a:p>
          <a:p>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Black widow spiders are very common all across the United States. And yet, bites are not that common because the spiders rarely leave their web and only bite if they feel threatened. Black widow spider venom is a neurotoxin, meaning it acts on the nervous system. Bites are painful, but rarely fatal. When in spider habitats (dark, undisturbed places like crawlspaces, barns and sheds, firewood piles, etc.) watch where you put your hands and feet!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10357B-2EAD-4D96-93AA-87DF5905CF9A}" type="slidenum">
              <a:rPr lang="en-US" altLang="en-US"/>
              <a:pPr/>
              <a:t>16</a:t>
            </a:fld>
            <a:endParaRPr lang="en-US" altLang="en-US"/>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B63110-8833-4BF3-992B-3B7719609694}" type="slidenum">
              <a:rPr lang="en-US" altLang="en-US"/>
              <a:pPr/>
              <a:t>17</a:t>
            </a:fld>
            <a:endParaRPr lang="en-US" altLang="en-US"/>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r>
              <a:rPr lang="en-US" sz="1200" kern="1200" dirty="0">
                <a:solidFill>
                  <a:schemeClr val="tx1"/>
                </a:solidFill>
                <a:effectLst/>
                <a:latin typeface="Times New Roman" pitchFamily="18" charset="0"/>
                <a:ea typeface="+mn-ea"/>
                <a:cs typeface="+mn-cs"/>
              </a:rPr>
              <a:t>ANSWER: No</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DISCUSSION: Just because something is ‘natural’ does not mean it is safe. Many medicines, cleaning products, pesticides, and other products are made with ingredients found in nature which could poison you under the right circumstances. Some people believe you cannot be harmed if you ingest or smoke something ‘natural’ in order to get high. In 2016, a college student died after drinking a homemade poppy seed tea that he thought would be a harmless hallucinogen. Eating small amounts of poppy seeds will not hurt you. But if you eat (or drink) a huge amount they could make you very sick or even kill you.</a:t>
            </a:r>
          </a:p>
          <a:p>
            <a:endParaRPr lang="en-US" sz="1200" kern="1200" dirty="0">
              <a:solidFill>
                <a:schemeClr val="tx1"/>
              </a:solidFill>
              <a:effectLst/>
              <a:latin typeface="Times New Roman" pitchFamily="18" charset="0"/>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02F060-4F81-44D0-A4CC-DBC750E65BCA}" type="slidenum">
              <a:rPr lang="en-US" altLang="en-US"/>
              <a:pPr/>
              <a:t>18</a:t>
            </a:fld>
            <a:endParaRPr lang="en-US" altLang="en-US"/>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92FDA9-85CC-41DC-AAC6-40C2E92B339F}" type="slidenum">
              <a:rPr lang="en-US" altLang="en-US"/>
              <a:pPr/>
              <a:t>19</a:t>
            </a:fld>
            <a:endParaRPr lang="en-US" altLang="en-US"/>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p:txBody>
          <a:bodyPr/>
          <a:lstStyle/>
          <a:p>
            <a:r>
              <a:rPr lang="en-US" sz="1200" kern="1200" dirty="0">
                <a:solidFill>
                  <a:schemeClr val="tx1"/>
                </a:solidFill>
                <a:effectLst/>
                <a:latin typeface="Times New Roman" pitchFamily="18" charset="0"/>
                <a:ea typeface="+mn-ea"/>
                <a:cs typeface="+mn-cs"/>
              </a:rPr>
              <a:t>ANSWER: A- Apply vinegar to your foot.</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DISCUSSION: Despite popular myth, urine does not help with stings from stingrays, jellyfish, or any other animal. Don’t get medical advice from TV or movies! [photo: In this episode of </a:t>
            </a:r>
            <a:r>
              <a:rPr lang="en-US" sz="1200" i="1" kern="1200" dirty="0">
                <a:solidFill>
                  <a:schemeClr val="tx1"/>
                </a:solidFill>
                <a:effectLst/>
                <a:latin typeface="Times New Roman" pitchFamily="18" charset="0"/>
                <a:ea typeface="+mn-ea"/>
                <a:cs typeface="+mn-cs"/>
              </a:rPr>
              <a:t>Friends</a:t>
            </a:r>
            <a:r>
              <a:rPr lang="en-US" sz="1200" i="0" kern="1200" dirty="0">
                <a:solidFill>
                  <a:schemeClr val="tx1"/>
                </a:solidFill>
                <a:effectLst/>
                <a:latin typeface="Times New Roman" pitchFamily="18" charset="0"/>
                <a:ea typeface="+mn-ea"/>
                <a:cs typeface="+mn-cs"/>
              </a:rPr>
              <a:t>, Monica was stung by a jellyfish and Joey urinated</a:t>
            </a:r>
            <a:r>
              <a:rPr lang="en-US" sz="1200" i="0" kern="1200" baseline="0" dirty="0">
                <a:solidFill>
                  <a:schemeClr val="tx1"/>
                </a:solidFill>
                <a:effectLst/>
                <a:latin typeface="Times New Roman" pitchFamily="18" charset="0"/>
                <a:ea typeface="+mn-ea"/>
                <a:cs typeface="+mn-cs"/>
              </a:rPr>
              <a:t> on her leg to relieve the pain. In real life, this does not work.</a:t>
            </a:r>
            <a:r>
              <a:rPr lang="en-US" sz="1200" i="0" kern="1200" dirty="0">
                <a:solidFill>
                  <a:schemeClr val="tx1"/>
                </a:solidFill>
                <a:effectLst/>
                <a:latin typeface="Times New Roman" pitchFamily="18" charset="0"/>
                <a:ea typeface="+mn-ea"/>
                <a:cs typeface="+mn-cs"/>
              </a:rPr>
              <a:t>]</a:t>
            </a:r>
            <a:r>
              <a:rPr lang="en-US" sz="1200" kern="1200" dirty="0">
                <a:solidFill>
                  <a:schemeClr val="tx1"/>
                </a:solidFill>
                <a:effectLst/>
                <a:latin typeface="Times New Roman" pitchFamily="18" charset="0"/>
                <a:ea typeface="+mn-ea"/>
                <a:cs typeface="+mn-cs"/>
              </a:rPr>
              <a:t> </a:t>
            </a:r>
          </a:p>
          <a:p>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Vinegar will help relieve the pain. Some beachfront lifeguards keep vinegar</a:t>
            </a:r>
            <a:r>
              <a:rPr lang="en-US" sz="1200" kern="1200" baseline="0" dirty="0">
                <a:solidFill>
                  <a:schemeClr val="tx1"/>
                </a:solidFill>
                <a:effectLst/>
                <a:latin typeface="Times New Roman" pitchFamily="18" charset="0"/>
                <a:ea typeface="+mn-ea"/>
                <a:cs typeface="+mn-cs"/>
              </a:rPr>
              <a:t> in their first aid kit.</a:t>
            </a:r>
            <a:endParaRPr lang="en-US" sz="1200" kern="1200" dirty="0">
              <a:solidFill>
                <a:schemeClr val="tx1"/>
              </a:solidFill>
              <a:effectLst/>
              <a:latin typeface="Times New Roman" pitchFamily="18"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86382C-6234-4DCF-94C1-6490739ECEEE}" type="slidenum">
              <a:rPr lang="en-US" altLang="en-US"/>
              <a:pPr/>
              <a:t>2</a:t>
            </a:fld>
            <a:endParaRPr lang="en-US" altLang="en-US"/>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AE9F27-74D0-4421-A219-F56B837AC7AB}" type="slidenum">
              <a:rPr lang="en-US" altLang="en-US"/>
              <a:pPr/>
              <a:t>20</a:t>
            </a:fld>
            <a:endParaRPr lang="en-US" altLang="en-US"/>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27F5F3-E0CE-4BC4-9068-CA0062FE3ED4}" type="slidenum">
              <a:rPr lang="en-US" altLang="en-US"/>
              <a:pPr/>
              <a:t>21</a:t>
            </a:fld>
            <a:endParaRPr lang="en-US" altLang="en-US"/>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r>
              <a:rPr lang="en-US" sz="1200" kern="1200" dirty="0">
                <a:solidFill>
                  <a:schemeClr val="tx1"/>
                </a:solidFill>
                <a:effectLst/>
                <a:latin typeface="Times New Roman" pitchFamily="18" charset="0"/>
                <a:ea typeface="+mn-ea"/>
                <a:cs typeface="+mn-cs"/>
              </a:rPr>
              <a:t>ANSWER: C – Men.</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DISCUSSION: Snakes only bite as a last resort when they feel threatened. This can happen when someone does not see the snake and accidentally gets too close. It can also happen when someone is teasing the snake or trying to catch or kill it. Statistically, more men than women are bitten by snakes. This might be because of differences in how men and women, in general, act around snakes.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B11F9D-B5A3-47E5-94E0-DB689D70E1D7}" type="slidenum">
              <a:rPr lang="en-US" altLang="en-US"/>
              <a:pPr/>
              <a:t>22</a:t>
            </a:fld>
            <a:endParaRPr lang="en-US" alt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0D2908-1B4E-469E-AF12-C03A55ECAAD0}" type="slidenum">
              <a:rPr lang="en-US" altLang="en-US"/>
              <a:pPr/>
              <a:t>23</a:t>
            </a:fld>
            <a:endParaRPr lang="en-US" altLang="en-US"/>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p:txBody>
          <a:bodyPr/>
          <a:lstStyle/>
          <a:p>
            <a:r>
              <a:rPr lang="en-US" sz="1200" kern="1200" dirty="0">
                <a:solidFill>
                  <a:schemeClr val="tx1"/>
                </a:solidFill>
                <a:effectLst/>
                <a:latin typeface="Times New Roman" pitchFamily="18" charset="0"/>
                <a:ea typeface="+mn-ea"/>
                <a:cs typeface="+mn-cs"/>
              </a:rPr>
              <a:t>ANSWER:  B—Depression</a:t>
            </a:r>
            <a:r>
              <a:rPr lang="en-US" sz="1200" kern="1200" baseline="0" dirty="0">
                <a:solidFill>
                  <a:schemeClr val="tx1"/>
                </a:solidFill>
                <a:effectLst/>
                <a:latin typeface="Times New Roman" pitchFamily="18" charset="0"/>
                <a:ea typeface="+mn-ea"/>
                <a:cs typeface="+mn-cs"/>
              </a:rPr>
              <a:t> and suicide</a:t>
            </a:r>
          </a:p>
          <a:p>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DISCUSSION:  Studies show that marijuana use affects the teen brain differently than the adult brain. This is because the brain is still growing and developing into our early 20’s. </a:t>
            </a:r>
          </a:p>
          <a:p>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The following have been linked to marijuana use by teens, especially if they use it regularly:</a:t>
            </a:r>
          </a:p>
          <a:p>
            <a:pPr marL="628650" lvl="1" indent="-171450">
              <a:buFont typeface="Wingdings" panose="05000000000000000000" pitchFamily="2" charset="2"/>
              <a:buChar char="§"/>
            </a:pPr>
            <a:r>
              <a:rPr lang="en-US" sz="1200" kern="1200" dirty="0">
                <a:solidFill>
                  <a:schemeClr val="tx1"/>
                </a:solidFill>
                <a:effectLst/>
                <a:latin typeface="Times New Roman" pitchFamily="18" charset="0"/>
                <a:ea typeface="+mn-ea"/>
                <a:cs typeface="+mn-cs"/>
              </a:rPr>
              <a:t>Psychotic disorders including schizophrenia, depression, anxiety disorders, etc.</a:t>
            </a:r>
          </a:p>
          <a:p>
            <a:pPr marL="628650" lvl="1" indent="-171450">
              <a:buFont typeface="Wingdings" panose="05000000000000000000" pitchFamily="2" charset="2"/>
              <a:buChar char="§"/>
            </a:pPr>
            <a:r>
              <a:rPr lang="en-US" sz="1200" kern="1200" dirty="0">
                <a:solidFill>
                  <a:schemeClr val="tx1"/>
                </a:solidFill>
                <a:effectLst/>
                <a:latin typeface="Times New Roman" pitchFamily="18" charset="0"/>
                <a:ea typeface="+mn-ea"/>
                <a:cs typeface="+mn-cs"/>
              </a:rPr>
              <a:t>Thoughts and acts of suicide.</a:t>
            </a:r>
          </a:p>
          <a:p>
            <a:pPr marL="628650" lvl="1" indent="-171450">
              <a:buFont typeface="Wingdings" panose="05000000000000000000" pitchFamily="2" charset="2"/>
              <a:buChar char="§"/>
            </a:pPr>
            <a:r>
              <a:rPr lang="en-US" sz="1200" kern="1200" dirty="0">
                <a:solidFill>
                  <a:schemeClr val="tx1"/>
                </a:solidFill>
                <a:effectLst/>
                <a:latin typeface="Times New Roman" pitchFamily="18" charset="0"/>
                <a:ea typeface="+mn-ea"/>
                <a:cs typeface="+mn-cs"/>
              </a:rPr>
              <a:t>Problems with attention, memory, and problem-solving skills. </a:t>
            </a:r>
          </a:p>
          <a:p>
            <a:pPr marL="628650" lvl="1" indent="-171450">
              <a:buFont typeface="Wingdings" panose="05000000000000000000" pitchFamily="2" charset="2"/>
              <a:buChar char="§"/>
            </a:pPr>
            <a:r>
              <a:rPr lang="en-US" sz="1200" kern="1200" dirty="0">
                <a:solidFill>
                  <a:schemeClr val="tx1"/>
                </a:solidFill>
                <a:effectLst/>
                <a:latin typeface="Times New Roman" pitchFamily="18" charset="0"/>
                <a:ea typeface="+mn-ea"/>
                <a:cs typeface="+mn-cs"/>
              </a:rPr>
              <a:t>Poor school achievement.</a:t>
            </a:r>
          </a:p>
          <a:p>
            <a:pPr marL="628650" lvl="1" indent="-171450">
              <a:buFont typeface="Wingdings" panose="05000000000000000000" pitchFamily="2" charset="2"/>
              <a:buChar char="§"/>
            </a:pPr>
            <a:r>
              <a:rPr lang="en-US" sz="1200" kern="1200" dirty="0">
                <a:solidFill>
                  <a:schemeClr val="tx1"/>
                </a:solidFill>
                <a:effectLst/>
                <a:latin typeface="Times New Roman" pitchFamily="18" charset="0"/>
                <a:ea typeface="+mn-ea"/>
                <a:cs typeface="+mn-cs"/>
              </a:rPr>
              <a:t>Teens are 4-7 times more likely than adults to develop an addiction to marijuana.</a:t>
            </a:r>
          </a:p>
          <a:p>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Effects may last a long time or even be permanent. </a:t>
            </a:r>
          </a:p>
          <a:p>
            <a:endParaRPr lang="en-US" altLang="en-US" dirty="0"/>
          </a:p>
          <a:p>
            <a:r>
              <a:rPr lang="en-US" sz="900" u="sng" kern="1200" dirty="0">
                <a:solidFill>
                  <a:schemeClr val="tx1"/>
                </a:solidFill>
                <a:effectLst/>
                <a:latin typeface="Times New Roman" pitchFamily="18" charset="0"/>
                <a:ea typeface="+mn-ea"/>
                <a:cs typeface="+mn-cs"/>
              </a:rPr>
              <a:t>References</a:t>
            </a:r>
            <a:endParaRPr lang="en-US" sz="900" kern="1200" dirty="0">
              <a:solidFill>
                <a:schemeClr val="tx1"/>
              </a:solidFill>
              <a:effectLst/>
              <a:latin typeface="Times New Roman" pitchFamily="18" charset="0"/>
              <a:ea typeface="+mn-ea"/>
              <a:cs typeface="+mn-cs"/>
            </a:endParaRPr>
          </a:p>
          <a:p>
            <a:r>
              <a:rPr lang="en-US" sz="900" kern="1200" dirty="0" err="1">
                <a:solidFill>
                  <a:schemeClr val="tx1"/>
                </a:solidFill>
                <a:effectLst/>
                <a:latin typeface="Times New Roman" pitchFamily="18" charset="0"/>
                <a:ea typeface="+mn-ea"/>
                <a:cs typeface="+mn-cs"/>
              </a:rPr>
              <a:t>Crumley</a:t>
            </a:r>
            <a:r>
              <a:rPr lang="en-US" sz="900" kern="1200" dirty="0">
                <a:solidFill>
                  <a:schemeClr val="tx1"/>
                </a:solidFill>
                <a:effectLst/>
                <a:latin typeface="Times New Roman" pitchFamily="18" charset="0"/>
                <a:ea typeface="+mn-ea"/>
                <a:cs typeface="+mn-cs"/>
              </a:rPr>
              <a:t> FE. Substance Abuse and Adolescent Suicidal Behavior. JAMA. 1990;263(22):3051–3056. doi:10.1001/jama.1990.03440220075033</a:t>
            </a:r>
          </a:p>
          <a:p>
            <a:r>
              <a:rPr lang="en-US" sz="900" kern="1200" dirty="0">
                <a:solidFill>
                  <a:schemeClr val="tx1"/>
                </a:solidFill>
                <a:effectLst/>
                <a:latin typeface="Times New Roman" pitchFamily="18" charset="0"/>
                <a:ea typeface="+mn-ea"/>
                <a:cs typeface="+mn-cs"/>
              </a:rPr>
              <a:t> </a:t>
            </a:r>
          </a:p>
          <a:p>
            <a:r>
              <a:rPr lang="en-US" sz="900" kern="1200" dirty="0">
                <a:solidFill>
                  <a:schemeClr val="tx1"/>
                </a:solidFill>
                <a:effectLst/>
                <a:latin typeface="Times New Roman" pitchFamily="18" charset="0"/>
                <a:ea typeface="+mn-ea"/>
                <a:cs typeface="+mn-cs"/>
              </a:rPr>
              <a:t>Ferdinand, R. F., </a:t>
            </a:r>
            <a:r>
              <a:rPr lang="en-US" sz="900" kern="1200" dirty="0" err="1">
                <a:solidFill>
                  <a:schemeClr val="tx1"/>
                </a:solidFill>
                <a:effectLst/>
                <a:latin typeface="Times New Roman" pitchFamily="18" charset="0"/>
                <a:ea typeface="+mn-ea"/>
                <a:cs typeface="+mn-cs"/>
              </a:rPr>
              <a:t>Sondeijker</a:t>
            </a:r>
            <a:r>
              <a:rPr lang="en-US" sz="900" kern="1200" dirty="0">
                <a:solidFill>
                  <a:schemeClr val="tx1"/>
                </a:solidFill>
                <a:effectLst/>
                <a:latin typeface="Times New Roman" pitchFamily="18" charset="0"/>
                <a:ea typeface="+mn-ea"/>
                <a:cs typeface="+mn-cs"/>
              </a:rPr>
              <a:t>, F. , Van Der </a:t>
            </a:r>
            <a:r>
              <a:rPr lang="en-US" sz="900" kern="1200" dirty="0" err="1">
                <a:solidFill>
                  <a:schemeClr val="tx1"/>
                </a:solidFill>
                <a:effectLst/>
                <a:latin typeface="Times New Roman" pitchFamily="18" charset="0"/>
                <a:ea typeface="+mn-ea"/>
                <a:cs typeface="+mn-cs"/>
              </a:rPr>
              <a:t>Ende</a:t>
            </a:r>
            <a:r>
              <a:rPr lang="en-US" sz="900" kern="1200" dirty="0">
                <a:solidFill>
                  <a:schemeClr val="tx1"/>
                </a:solidFill>
                <a:effectLst/>
                <a:latin typeface="Times New Roman" pitchFamily="18" charset="0"/>
                <a:ea typeface="+mn-ea"/>
                <a:cs typeface="+mn-cs"/>
              </a:rPr>
              <a:t>, J. , </a:t>
            </a:r>
            <a:r>
              <a:rPr lang="en-US" sz="900" kern="1200" dirty="0" err="1">
                <a:solidFill>
                  <a:schemeClr val="tx1"/>
                </a:solidFill>
                <a:effectLst/>
                <a:latin typeface="Times New Roman" pitchFamily="18" charset="0"/>
                <a:ea typeface="+mn-ea"/>
                <a:cs typeface="+mn-cs"/>
              </a:rPr>
              <a:t>Selten</a:t>
            </a:r>
            <a:r>
              <a:rPr lang="en-US" sz="900" kern="1200" dirty="0">
                <a:solidFill>
                  <a:schemeClr val="tx1"/>
                </a:solidFill>
                <a:effectLst/>
                <a:latin typeface="Times New Roman" pitchFamily="18" charset="0"/>
                <a:ea typeface="+mn-ea"/>
                <a:cs typeface="+mn-cs"/>
              </a:rPr>
              <a:t>, J. , </a:t>
            </a:r>
            <a:r>
              <a:rPr lang="en-US" sz="900" kern="1200" dirty="0" err="1">
                <a:solidFill>
                  <a:schemeClr val="tx1"/>
                </a:solidFill>
                <a:effectLst/>
                <a:latin typeface="Times New Roman" pitchFamily="18" charset="0"/>
                <a:ea typeface="+mn-ea"/>
                <a:cs typeface="+mn-cs"/>
              </a:rPr>
              <a:t>Huizink</a:t>
            </a:r>
            <a:r>
              <a:rPr lang="en-US" sz="900" kern="1200" dirty="0">
                <a:solidFill>
                  <a:schemeClr val="tx1"/>
                </a:solidFill>
                <a:effectLst/>
                <a:latin typeface="Times New Roman" pitchFamily="18" charset="0"/>
                <a:ea typeface="+mn-ea"/>
                <a:cs typeface="+mn-cs"/>
              </a:rPr>
              <a:t>, A. and </a:t>
            </a:r>
            <a:r>
              <a:rPr lang="en-US" sz="900" kern="1200" dirty="0" err="1">
                <a:solidFill>
                  <a:schemeClr val="tx1"/>
                </a:solidFill>
                <a:effectLst/>
                <a:latin typeface="Times New Roman" pitchFamily="18" charset="0"/>
                <a:ea typeface="+mn-ea"/>
                <a:cs typeface="+mn-cs"/>
              </a:rPr>
              <a:t>Verhulst</a:t>
            </a:r>
            <a:r>
              <a:rPr lang="en-US" sz="900" kern="1200" dirty="0">
                <a:solidFill>
                  <a:schemeClr val="tx1"/>
                </a:solidFill>
                <a:effectLst/>
                <a:latin typeface="Times New Roman" pitchFamily="18" charset="0"/>
                <a:ea typeface="+mn-ea"/>
                <a:cs typeface="+mn-cs"/>
              </a:rPr>
              <a:t>, F. C. (2005), Cannabis use predicts future psychotic symptoms, and vice versa. Addiction, 100: 612-618. doi:10.1111/j.1360-0443.2005.01070.x</a:t>
            </a:r>
          </a:p>
          <a:p>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2A2157-205A-404E-8BDC-C5473AEAF5EA}" type="slidenum">
              <a:rPr lang="en-US" altLang="en-US"/>
              <a:pPr/>
              <a:t>24</a:t>
            </a:fld>
            <a:endParaRPr lang="en-US" altLang="en-US"/>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4E8E6B-E466-4723-B5EB-438C06554BEF}" type="slidenum">
              <a:rPr lang="en-US" altLang="en-US"/>
              <a:pPr/>
              <a:t>25</a:t>
            </a:fld>
            <a:endParaRPr lang="en-US" altLang="en-US"/>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r>
              <a:rPr lang="en-US" sz="1200" kern="1200" dirty="0">
                <a:solidFill>
                  <a:schemeClr val="tx1"/>
                </a:solidFill>
                <a:effectLst/>
                <a:latin typeface="Times New Roman" pitchFamily="18" charset="0"/>
                <a:ea typeface="+mn-ea"/>
                <a:cs typeface="+mn-cs"/>
              </a:rPr>
              <a:t>1-800-222-1222 is a national hotline number that is the same everywhere in the U.S.! It is always a free call.</a:t>
            </a:r>
          </a:p>
          <a:p>
            <a:endParaRPr lang="en-US" sz="1200" i="1" kern="1200" dirty="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effectLst/>
                <a:latin typeface="Times New Roman" pitchFamily="18" charset="0"/>
                <a:ea typeface="+mn-ea"/>
                <a:cs typeface="+mn-cs"/>
              </a:rPr>
              <a:t>This</a:t>
            </a:r>
            <a:r>
              <a:rPr lang="en-US" sz="1200" i="0" kern="1200" baseline="0" dirty="0">
                <a:solidFill>
                  <a:schemeClr val="tx1"/>
                </a:solidFill>
                <a:effectLst/>
                <a:latin typeface="Times New Roman" pitchFamily="18" charset="0"/>
                <a:ea typeface="+mn-ea"/>
                <a:cs typeface="+mn-cs"/>
              </a:rPr>
              <a:t> is a map of the U.S. poison centers. </a:t>
            </a:r>
            <a:r>
              <a:rPr lang="en-US" sz="1200" i="1" kern="1200" dirty="0">
                <a:solidFill>
                  <a:schemeClr val="tx1"/>
                </a:solidFill>
                <a:effectLst/>
                <a:latin typeface="Times New Roman" pitchFamily="18" charset="0"/>
                <a:ea typeface="+mn-ea"/>
                <a:cs typeface="+mn-cs"/>
              </a:rPr>
              <a:t>Many poison centers; but only one number.</a:t>
            </a:r>
            <a:endParaRPr lang="en-US" sz="1200" i="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012C7D-35B9-42E4-BB0A-DA8EDC1E19E8}" type="slidenum">
              <a:rPr lang="en-US" altLang="en-US"/>
              <a:pPr/>
              <a:t>26</a:t>
            </a:fld>
            <a:endParaRPr lang="en-US" altLang="en-US"/>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E4041B-CBBF-4928-9BBE-B681146F0578}" type="slidenum">
              <a:rPr lang="en-US" altLang="en-US"/>
              <a:pPr/>
              <a:t>27</a:t>
            </a:fld>
            <a:endParaRPr lang="en-US" altLang="en-US"/>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p:txBody>
          <a:bodyPr/>
          <a:lstStyle/>
          <a:p>
            <a:r>
              <a:rPr lang="en-US" sz="1200" kern="1200" dirty="0">
                <a:solidFill>
                  <a:schemeClr val="tx1"/>
                </a:solidFill>
                <a:effectLst/>
                <a:latin typeface="Times New Roman" pitchFamily="18" charset="0"/>
                <a:ea typeface="+mn-ea"/>
                <a:cs typeface="+mn-cs"/>
              </a:rPr>
              <a:t>ANSWER: Nurses and doctors with special training in handling poisonings. </a:t>
            </a:r>
          </a:p>
          <a:p>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DISCUSSION: Callers get immediate help with their concerns, day or night. In fact, other nurses and doctors often reach out to the poison center for advice in treating their own poisoned patients. </a:t>
            </a:r>
          </a:p>
          <a:p>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Here is one of the Georgia Poison Centers staff. Call us if you need to: they are smart,</a:t>
            </a:r>
            <a:r>
              <a:rPr lang="en-US" sz="1200" kern="1200" baseline="0" dirty="0">
                <a:solidFill>
                  <a:schemeClr val="tx1"/>
                </a:solidFill>
                <a:effectLst/>
                <a:latin typeface="Times New Roman" pitchFamily="18" charset="0"/>
                <a:ea typeface="+mn-ea"/>
                <a:cs typeface="+mn-cs"/>
              </a:rPr>
              <a:t> and</a:t>
            </a:r>
            <a:r>
              <a:rPr lang="en-US" sz="1200" kern="1200" dirty="0">
                <a:solidFill>
                  <a:schemeClr val="tx1"/>
                </a:solidFill>
                <a:effectLst/>
                <a:latin typeface="Times New Roman" pitchFamily="18" charset="0"/>
                <a:ea typeface="+mn-ea"/>
                <a:cs typeface="+mn-cs"/>
              </a:rPr>
              <a:t> friendly, and eager to help you!</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E6CF38-61D6-4AE2-AE22-D6FB4D418EBC}" type="slidenum">
              <a:rPr lang="en-US" altLang="en-US"/>
              <a:pPr/>
              <a:t>28</a:t>
            </a:fld>
            <a:endParaRPr lang="en-US" altLang="en-US"/>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2CC958-504C-4214-BD93-6F913AC37D39}" type="slidenum">
              <a:rPr lang="en-US" altLang="en-US"/>
              <a:pPr/>
              <a:t>29</a:t>
            </a:fld>
            <a:endParaRPr lang="en-US" altLang="en-US"/>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r>
              <a:rPr lang="en-US" sz="1200" kern="1200" dirty="0">
                <a:solidFill>
                  <a:schemeClr val="tx1"/>
                </a:solidFill>
                <a:effectLst/>
                <a:latin typeface="Times New Roman" pitchFamily="18" charset="0"/>
                <a:ea typeface="+mn-ea"/>
                <a:cs typeface="+mn-cs"/>
              </a:rPr>
              <a:t>ANSWER: FALSE</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DISCUSSION: There is a website you can visit at www.PoisonHelp.org. Fill out a form about your situation and get immediate answers.</a:t>
            </a:r>
            <a:r>
              <a:rPr lang="en-US" sz="1200" kern="1200" baseline="0" dirty="0">
                <a:solidFill>
                  <a:schemeClr val="tx1"/>
                </a:solidFill>
                <a:effectLst/>
                <a:latin typeface="Times New Roman" pitchFamily="18" charset="0"/>
                <a:ea typeface="+mn-ea"/>
                <a:cs typeface="+mn-cs"/>
              </a:rPr>
              <a:t> Free!</a:t>
            </a: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350FA2-AFC1-4C0D-B3C9-429EF5550E4E}" type="slidenum">
              <a:rPr lang="en-US" altLang="en-US"/>
              <a:pPr/>
              <a:t>3</a:t>
            </a:fld>
            <a:endParaRPr lang="en-US" altLang="en-US"/>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p:txBody>
          <a:bodyPr/>
          <a:lstStyle/>
          <a:p>
            <a:r>
              <a:rPr lang="en-US" sz="1200" kern="1200" dirty="0">
                <a:solidFill>
                  <a:schemeClr val="tx1"/>
                </a:solidFill>
                <a:effectLst/>
                <a:latin typeface="Times New Roman" pitchFamily="18" charset="0"/>
                <a:ea typeface="+mn-ea"/>
                <a:cs typeface="+mn-cs"/>
              </a:rPr>
              <a:t>ANSWER: C—alcohol overdoses.</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DISCUSSION: According to the American Association of Poison Control Centers (AAPCC), there are approximately 50,000 cases of a bite or a sting from a venomous animal (snake, spider, etc.) reported each year.  However, an average of less than 6 of those victims end up dying from their bite or sting. In contrast, the U.S. Centers for Disease Control and Prevention (CDC) reports that approximately 6 people a day die from alcohol overdose. While many adults can enjoy moderate amounts of alcohol safely, accidental overdoses are a leading cause of poisoning. And alcohol is particularly dangerous to young children, even in very small doses. [photo: Amy Winehouse, a singer/songwriter who died from alcohol overdose in 2011.]</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*CDC – Vital Signs – Alcohol Poisoning Deaths. https://www.cdc.gov/vitalsigns/alcohol-poisoning-deaths/index.html. October 20, 2018.</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02497B-425D-45C1-A86B-4CBD4CC8EB60}" type="slidenum">
              <a:rPr lang="en-US" altLang="en-US"/>
              <a:pPr/>
              <a:t>30</a:t>
            </a:fld>
            <a:endParaRPr lang="en-US" altLang="en-US"/>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64BCBC-D75C-46AD-BAC9-10039CD06E26}" type="slidenum">
              <a:rPr lang="en-US" altLang="en-US"/>
              <a:pPr/>
              <a:t>31</a:t>
            </a:fld>
            <a:endParaRPr lang="en-US" altLang="en-US"/>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r>
              <a:rPr lang="en-US" sz="1200" kern="1200" dirty="0">
                <a:solidFill>
                  <a:schemeClr val="tx1"/>
                </a:solidFill>
                <a:effectLst/>
                <a:latin typeface="Times New Roman" pitchFamily="18" charset="0"/>
                <a:ea typeface="+mn-ea"/>
                <a:cs typeface="+mn-cs"/>
              </a:rPr>
              <a:t>Medicine, both over-the-counter and prescription, can help us recover from injury or illness when taken according to directions. Many people do not think of medicine as poison. However, medicine can be poisonous if we take too much, take it the wrong way, or if taken by the wrong person. It is very important to follow the dosing instructions on all your medicine labels. More is not better!</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Actor Heath Ledger died from an accidental overdose of his own prescription medicine. </a:t>
            </a:r>
            <a:r>
              <a:rPr lang="en-US" sz="1200" i="1" kern="1200" dirty="0">
                <a:solidFill>
                  <a:schemeClr val="tx1"/>
                </a:solidFill>
                <a:effectLst/>
                <a:latin typeface="Times New Roman" pitchFamily="18" charset="0"/>
                <a:ea typeface="+mn-ea"/>
                <a:cs typeface="+mn-cs"/>
              </a:rPr>
              <a:t>The CDC reports one person dies from an opioid overdose every 11 minutes.</a:t>
            </a:r>
            <a:endParaRPr lang="en-US" sz="1200" kern="1200" dirty="0">
              <a:solidFill>
                <a:schemeClr val="tx1"/>
              </a:solidFill>
              <a:effectLst/>
              <a:latin typeface="Times New Roman" pitchFamily="18" charset="0"/>
              <a:ea typeface="+mn-ea"/>
              <a:cs typeface="+mn-cs"/>
            </a:endParaRPr>
          </a:p>
          <a:p>
            <a:endParaRPr lang="en-US" sz="1200" kern="1200" dirty="0">
              <a:solidFill>
                <a:schemeClr val="tx1"/>
              </a:solidFill>
              <a:effectLst/>
              <a:latin typeface="Times New Roman" pitchFamily="18" charset="0"/>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2D124A-1E94-49EF-9BBD-C545565F7547}" type="slidenum">
              <a:rPr lang="en-US" altLang="en-US"/>
              <a:pPr/>
              <a:t>32</a:t>
            </a:fld>
            <a:endParaRPr lang="en-US" altLang="en-US"/>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F882CD-282E-4579-920C-BA93BF3DB9B3}" type="slidenum">
              <a:rPr lang="en-US" altLang="en-US"/>
              <a:pPr/>
              <a:t>33</a:t>
            </a:fld>
            <a:endParaRPr lang="en-US" altLang="en-US"/>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p:txBody>
          <a:bodyPr/>
          <a:lstStyle/>
          <a:p>
            <a:r>
              <a:rPr lang="en-US" sz="1200" kern="1200" dirty="0">
                <a:solidFill>
                  <a:schemeClr val="tx1"/>
                </a:solidFill>
                <a:effectLst/>
                <a:latin typeface="Times New Roman" pitchFamily="18" charset="0"/>
                <a:ea typeface="+mn-ea"/>
                <a:cs typeface="+mn-cs"/>
              </a:rPr>
              <a:t>ANSWER: False.</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DISCUSSION: There is no such thing as a childproof container. Given enough time, many children can figure out how to open containers – especially if they have watched an adult do it first. </a:t>
            </a:r>
            <a:r>
              <a:rPr lang="en-US" sz="1200" i="1" kern="1200" dirty="0">
                <a:solidFill>
                  <a:schemeClr val="tx1"/>
                </a:solidFill>
                <a:effectLst/>
                <a:latin typeface="Times New Roman" pitchFamily="18" charset="0"/>
                <a:ea typeface="+mn-ea"/>
                <a:cs typeface="+mn-cs"/>
              </a:rPr>
              <a:t>Child resistant</a:t>
            </a:r>
            <a:r>
              <a:rPr lang="en-US" sz="1200" kern="1200" dirty="0">
                <a:solidFill>
                  <a:schemeClr val="tx1"/>
                </a:solidFill>
                <a:effectLst/>
                <a:latin typeface="Times New Roman" pitchFamily="18" charset="0"/>
                <a:ea typeface="+mn-ea"/>
                <a:cs typeface="+mn-cs"/>
              </a:rPr>
              <a:t> caps do help, but they aren’t enough on their own. Keep all medicines and household products up high, out of the sight and reach of children.</a:t>
            </a:r>
          </a:p>
          <a:p>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49CDE6-81AF-42DB-AF91-9AAECDFE5C53}" type="slidenum">
              <a:rPr lang="en-US" altLang="en-US"/>
              <a:pPr/>
              <a:t>34</a:t>
            </a:fld>
            <a:endParaRPr lang="en-US" altLang="en-US"/>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6C40A2-DD3A-4FD9-AD7A-DEE4A28F5087}" type="slidenum">
              <a:rPr lang="en-US" altLang="en-US"/>
              <a:pPr/>
              <a:t>35</a:t>
            </a:fld>
            <a:endParaRPr lang="en-US" altLang="en-US"/>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r>
              <a:rPr lang="en-US" sz="1200" kern="1200" dirty="0">
                <a:solidFill>
                  <a:schemeClr val="tx1"/>
                </a:solidFill>
                <a:effectLst/>
                <a:latin typeface="Times New Roman" pitchFamily="18" charset="0"/>
                <a:ea typeface="+mn-ea"/>
                <a:cs typeface="+mn-cs"/>
              </a:rPr>
              <a:t>ANSWER: NO</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DISCUSSION: Forcing someone to throw up when they swallow something harmful</a:t>
            </a:r>
            <a:r>
              <a:rPr lang="en-US" sz="1200" kern="1200" baseline="0" dirty="0">
                <a:solidFill>
                  <a:schemeClr val="tx1"/>
                </a:solidFill>
                <a:effectLst/>
                <a:latin typeface="Times New Roman" pitchFamily="18" charset="0"/>
                <a:ea typeface="+mn-ea"/>
                <a:cs typeface="+mn-cs"/>
              </a:rPr>
              <a:t> </a:t>
            </a:r>
            <a:r>
              <a:rPr lang="en-US" sz="1200" kern="1200" dirty="0">
                <a:solidFill>
                  <a:schemeClr val="tx1"/>
                </a:solidFill>
                <a:effectLst/>
                <a:latin typeface="Times New Roman" pitchFamily="18" charset="0"/>
                <a:ea typeface="+mn-ea"/>
                <a:cs typeface="+mn-cs"/>
              </a:rPr>
              <a:t>does not help and could be dangerous. Instead: call the poison center right away for free, immediate, expert  advice on what to do.</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D9582A-5D57-4A58-82D5-18507A8D1C98}" type="slidenum">
              <a:rPr lang="en-US" altLang="en-US"/>
              <a:pPr/>
              <a:t>36</a:t>
            </a:fld>
            <a:endParaRPr lang="en-US" altLang="en-US"/>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ADA960-1BC4-4E61-9713-139CE461A3FD}" type="slidenum">
              <a:rPr lang="en-US" altLang="en-US"/>
              <a:pPr/>
              <a:t>37</a:t>
            </a:fld>
            <a:endParaRPr lang="en-US" altLang="en-US"/>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p:txBody>
          <a:bodyPr/>
          <a:lstStyle/>
          <a:p>
            <a:r>
              <a:rPr lang="en-US" sz="1200" kern="1200" dirty="0">
                <a:solidFill>
                  <a:schemeClr val="tx1"/>
                </a:solidFill>
                <a:effectLst/>
                <a:latin typeface="Times New Roman" pitchFamily="18" charset="0"/>
                <a:ea typeface="+mn-ea"/>
                <a:cs typeface="+mn-cs"/>
              </a:rPr>
              <a:t>ANSWER: Swallowing a teaspoon of e-juice.</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DISCUSSION:  If the e-juice contains nicotine, one teaspoon is enough to cause serious harm and even death in a small child. Nicotine is very poisonous. Cigarettes, cigarette butts, cigars, and other sources of tobacco can also be dangerous to swallow because of their nicotine content. </a:t>
            </a:r>
          </a:p>
          <a:p>
            <a:endParaRPr lang="en-US" sz="1200" kern="1200" dirty="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Despite their bad reputation, poinsettias are </a:t>
            </a:r>
            <a:r>
              <a:rPr lang="en-US" sz="1200" u="sng" kern="1200" dirty="0">
                <a:solidFill>
                  <a:schemeClr val="tx1"/>
                </a:solidFill>
                <a:effectLst/>
                <a:latin typeface="Times New Roman" pitchFamily="18" charset="0"/>
                <a:ea typeface="+mn-ea"/>
                <a:cs typeface="+mn-cs"/>
              </a:rPr>
              <a:t>not</a:t>
            </a:r>
            <a:r>
              <a:rPr lang="en-US" sz="1200" u="none" kern="1200" baseline="0" dirty="0">
                <a:solidFill>
                  <a:schemeClr val="tx1"/>
                </a:solidFill>
                <a:effectLst/>
                <a:latin typeface="Times New Roman" pitchFamily="18" charset="0"/>
                <a:ea typeface="+mn-ea"/>
                <a:cs typeface="+mn-cs"/>
              </a:rPr>
              <a:t> </a:t>
            </a:r>
            <a:r>
              <a:rPr lang="en-US" sz="1200" u="none" kern="1200" dirty="0">
                <a:solidFill>
                  <a:schemeClr val="tx1"/>
                </a:solidFill>
                <a:effectLst/>
                <a:latin typeface="Times New Roman" pitchFamily="18" charset="0"/>
                <a:ea typeface="+mn-ea"/>
                <a:cs typeface="+mn-cs"/>
              </a:rPr>
              <a:t>poisonous to people</a:t>
            </a:r>
            <a:r>
              <a:rPr lang="en-US" sz="1200" kern="1200" dirty="0">
                <a:solidFill>
                  <a:schemeClr val="tx1"/>
                </a:solidFill>
                <a:effectLst/>
                <a:latin typeface="Times New Roman" pitchFamily="18" charset="0"/>
                <a:ea typeface="+mn-ea"/>
                <a:cs typeface="+mn-cs"/>
              </a:rPr>
              <a:t>.</a:t>
            </a:r>
          </a:p>
          <a:p>
            <a:endParaRPr lang="en-US" sz="1200" kern="1200" dirty="0">
              <a:solidFill>
                <a:schemeClr val="tx1"/>
              </a:solidFill>
              <a:effectLst/>
              <a:latin typeface="Times New Roman" pitchFamily="18" charset="0"/>
              <a:ea typeface="+mn-ea"/>
              <a:cs typeface="+mn-cs"/>
            </a:endParaRPr>
          </a:p>
          <a:p>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B3BAE3-21F2-4118-9007-D169903427EB}" type="slidenum">
              <a:rPr lang="en-US" altLang="en-US"/>
              <a:pPr/>
              <a:t>38</a:t>
            </a:fld>
            <a:endParaRPr lang="en-US" altLang="en-US"/>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8F306A-8BDC-48EB-8A98-475410744804}" type="slidenum">
              <a:rPr lang="en-US" altLang="en-US"/>
              <a:pPr/>
              <a:t>39</a:t>
            </a:fld>
            <a:endParaRPr lang="en-US" altLang="en-US"/>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p:txBody>
          <a:bodyPr/>
          <a:lstStyle/>
          <a:p>
            <a:r>
              <a:rPr lang="en-US" sz="1200" kern="1200" dirty="0">
                <a:solidFill>
                  <a:schemeClr val="tx1"/>
                </a:solidFill>
                <a:effectLst/>
                <a:latin typeface="Times New Roman" pitchFamily="18" charset="0"/>
                <a:ea typeface="+mn-ea"/>
                <a:cs typeface="+mn-cs"/>
              </a:rPr>
              <a:t>ANSWER: A - Hearing aids. This is because of the button batteries inside. </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DISCUSSION: Small, shiny button batteries (also called ‘disk batteries’) are attractive to children. They can cause burns to the throat and esophagus if swallowed and then become stuck. The photos on the slide show what happened to a hot dog after a button battery was placed inside for only 3 hours. Can you see the burns? Imagine if this was a child’s throat!</a:t>
            </a:r>
          </a:p>
          <a:p>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23ACB2-8233-4EF7-BC98-6338EFDB6585}" type="slidenum">
              <a:rPr lang="en-US" altLang="en-US"/>
              <a:pPr/>
              <a:t>4</a:t>
            </a:fld>
            <a:endParaRPr lang="en-US" altLang="en-US"/>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DF5D79-051E-4BC6-858A-1E74B76A6A01}" type="slidenum">
              <a:rPr lang="en-US" altLang="en-US"/>
              <a:pPr/>
              <a:t>40</a:t>
            </a:fld>
            <a:endParaRPr lang="en-US" altLang="en-US"/>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5A47A5-B4F5-4651-A3ED-AE7E6EA1E0F8}" type="slidenum">
              <a:rPr lang="en-US" altLang="en-US"/>
              <a:pPr/>
              <a:t>41</a:t>
            </a:fld>
            <a:endParaRPr lang="en-US" altLang="en-US"/>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r>
              <a:rPr lang="en-US" sz="1200" kern="1200" dirty="0">
                <a:solidFill>
                  <a:schemeClr val="tx1"/>
                </a:solidFill>
                <a:effectLst/>
                <a:latin typeface="Times New Roman" pitchFamily="18" charset="0"/>
                <a:ea typeface="+mn-ea"/>
                <a:cs typeface="+mn-cs"/>
              </a:rPr>
              <a:t>ANSWER: R—The pills are on the right.</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DISCUSSION: Pills and candy look very similar. Young children cannot tell the difference. Never encourage a child to take their medicine or vitamins by calling it "candy." That approach may make it easier to get them to swallow it, but it may lead to a poisoning later. Tell children that </a:t>
            </a:r>
            <a:r>
              <a:rPr lang="en-US" sz="1200" u="sng" kern="1200" dirty="0">
                <a:solidFill>
                  <a:schemeClr val="tx1"/>
                </a:solidFill>
                <a:effectLst/>
                <a:latin typeface="Times New Roman" pitchFamily="18" charset="0"/>
                <a:ea typeface="+mn-ea"/>
                <a:cs typeface="+mn-cs"/>
              </a:rPr>
              <a:t>medicine is medicine</a:t>
            </a:r>
            <a:r>
              <a:rPr lang="en-US" sz="1200" kern="1200" dirty="0">
                <a:solidFill>
                  <a:schemeClr val="tx1"/>
                </a:solidFill>
                <a:effectLst/>
                <a:latin typeface="Times New Roman" pitchFamily="18" charset="0"/>
                <a:ea typeface="+mn-ea"/>
                <a:cs typeface="+mn-cs"/>
              </a:rPr>
              <a:t>, and that only trusted adults can give medicine to them. Also keep all medicines and vitamins stored up high, out of the sight and reach of children. </a:t>
            </a:r>
            <a:r>
              <a:rPr lang="en-US" sz="1200" kern="1200">
                <a:solidFill>
                  <a:schemeClr val="tx1"/>
                </a:solidFill>
                <a:effectLst/>
                <a:latin typeface="Times New Roman" pitchFamily="18" charset="0"/>
                <a:ea typeface="+mn-ea"/>
                <a:cs typeface="+mn-cs"/>
              </a:rPr>
              <a:t>Guests may bring their medicines with them into your home, so give guests a safe place to store personal belongings. </a:t>
            </a:r>
          </a:p>
          <a:p>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BBC33D-9AE8-4591-861A-989B5433F389}" type="slidenum">
              <a:rPr lang="en-US" altLang="en-US"/>
              <a:pPr/>
              <a:t>42</a:t>
            </a:fld>
            <a:endParaRPr lang="en-US" altLang="en-US"/>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C6F4BC-ADAA-4234-8BAD-3ACE667950E1}" type="slidenum">
              <a:rPr lang="en-US" altLang="en-US"/>
              <a:pPr/>
              <a:t>43</a:t>
            </a:fld>
            <a:endParaRPr lang="en-US" altLang="en-US"/>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p:txBody>
          <a:bodyPr/>
          <a:lstStyle/>
          <a:p>
            <a:r>
              <a:rPr lang="en-US" sz="1200" kern="1200" dirty="0">
                <a:solidFill>
                  <a:schemeClr val="tx1"/>
                </a:solidFill>
                <a:effectLst/>
                <a:latin typeface="Times New Roman" pitchFamily="18" charset="0"/>
                <a:ea typeface="+mn-ea"/>
                <a:cs typeface="+mn-cs"/>
              </a:rPr>
              <a:t>ANSWER: NO</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DISCUSSION: The medicine will not work the same way if Abby takes them, and she could have harmful side effects. </a:t>
            </a:r>
            <a:r>
              <a:rPr lang="en-US" sz="1200" i="1" kern="1200" dirty="0">
                <a:solidFill>
                  <a:schemeClr val="tx1"/>
                </a:solidFill>
                <a:effectLst/>
                <a:latin typeface="Times New Roman" pitchFamily="18" charset="0"/>
                <a:ea typeface="+mn-ea"/>
                <a:cs typeface="+mn-cs"/>
              </a:rPr>
              <a:t>Sharing pills is dangerous. </a:t>
            </a:r>
            <a:r>
              <a:rPr lang="en-US" sz="1200" kern="1200" dirty="0">
                <a:solidFill>
                  <a:schemeClr val="tx1"/>
                </a:solidFill>
                <a:effectLst/>
                <a:latin typeface="Times New Roman" pitchFamily="18" charset="0"/>
                <a:ea typeface="+mn-ea"/>
                <a:cs typeface="+mn-cs"/>
              </a:rPr>
              <a:t>Sharing prescription medicine is also illegal.</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7AC7A7-3B7C-4ABC-8298-D67448180D40}" type="slidenum">
              <a:rPr lang="en-US" altLang="en-US"/>
              <a:pPr/>
              <a:t>44</a:t>
            </a:fld>
            <a:endParaRPr lang="en-US" altLang="en-US"/>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5CD921-7965-4894-9706-BD9F05D1B632}" type="slidenum">
              <a:rPr lang="en-US" altLang="en-US"/>
              <a:pPr/>
              <a:t>45</a:t>
            </a:fld>
            <a:endParaRPr lang="en-US" altLang="en-US"/>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p:txBody>
          <a:bodyPr/>
          <a:lstStyle/>
          <a:p>
            <a:r>
              <a:rPr lang="en-US" sz="1200" kern="1200" dirty="0">
                <a:solidFill>
                  <a:schemeClr val="tx1"/>
                </a:solidFill>
                <a:effectLst/>
                <a:latin typeface="Times New Roman" pitchFamily="18" charset="0"/>
                <a:ea typeface="+mn-ea"/>
                <a:cs typeface="+mn-cs"/>
              </a:rPr>
              <a:t>ANSWER: FALSE</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DISCUSSION:  There are more than 30 identified chemical ingredients known to be in the aerosol  produced by an e-cigarette or other vaping device.</a:t>
            </a:r>
            <a:r>
              <a:rPr lang="en-US" sz="1200" kern="1200" baseline="0" dirty="0">
                <a:solidFill>
                  <a:schemeClr val="tx1"/>
                </a:solidFill>
                <a:effectLst/>
                <a:latin typeface="Times New Roman" pitchFamily="18" charset="0"/>
                <a:ea typeface="+mn-ea"/>
                <a:cs typeface="+mn-cs"/>
              </a:rPr>
              <a:t> Here are some of them</a:t>
            </a:r>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 </a:t>
            </a:r>
          </a:p>
          <a:p>
            <a:pPr lvl="0"/>
            <a:r>
              <a:rPr lang="en-US" sz="1200" kern="1200" dirty="0">
                <a:solidFill>
                  <a:schemeClr val="tx1"/>
                </a:solidFill>
                <a:effectLst/>
                <a:latin typeface="Times New Roman" pitchFamily="18" charset="0"/>
                <a:ea typeface="+mn-ea"/>
                <a:cs typeface="+mn-cs"/>
              </a:rPr>
              <a:t>Heavy metals such as lead, nickel, and tin.</a:t>
            </a:r>
          </a:p>
          <a:p>
            <a:pPr lvl="0"/>
            <a:r>
              <a:rPr lang="en-US" sz="1200" kern="1200" dirty="0">
                <a:solidFill>
                  <a:schemeClr val="tx1"/>
                </a:solidFill>
                <a:effectLst/>
                <a:latin typeface="Times New Roman" pitchFamily="18" charset="0"/>
                <a:ea typeface="+mn-ea"/>
                <a:cs typeface="+mn-cs"/>
              </a:rPr>
              <a:t>Formaldehyde (a chemical used to preserve dead bodies).</a:t>
            </a:r>
          </a:p>
          <a:p>
            <a:pPr lvl="0"/>
            <a:r>
              <a:rPr lang="en-US" sz="1200" kern="1200" dirty="0">
                <a:solidFill>
                  <a:schemeClr val="tx1"/>
                </a:solidFill>
                <a:effectLst/>
                <a:latin typeface="Times New Roman" pitchFamily="18" charset="0"/>
                <a:ea typeface="+mn-ea"/>
                <a:cs typeface="+mn-cs"/>
              </a:rPr>
              <a:t>Carcinogens</a:t>
            </a:r>
            <a:r>
              <a:rPr lang="en-US" sz="1200" kern="1200" baseline="0" dirty="0">
                <a:solidFill>
                  <a:schemeClr val="tx1"/>
                </a:solidFill>
                <a:effectLst/>
                <a:latin typeface="Times New Roman" pitchFamily="18" charset="0"/>
                <a:ea typeface="+mn-ea"/>
                <a:cs typeface="+mn-cs"/>
              </a:rPr>
              <a:t> linked to cancer</a:t>
            </a:r>
            <a:r>
              <a:rPr lang="en-US" sz="1200" kern="1200" dirty="0">
                <a:solidFill>
                  <a:schemeClr val="tx1"/>
                </a:solidFill>
                <a:effectLst/>
                <a:latin typeface="Times New Roman" pitchFamily="18" charset="0"/>
                <a:ea typeface="+mn-ea"/>
                <a:cs typeface="+mn-cs"/>
              </a:rPr>
              <a:t>.</a:t>
            </a:r>
          </a:p>
          <a:p>
            <a:pPr lvl="0"/>
            <a:r>
              <a:rPr lang="en-US" sz="1200" kern="1200" dirty="0">
                <a:solidFill>
                  <a:schemeClr val="tx1"/>
                </a:solidFill>
                <a:effectLst/>
                <a:latin typeface="Times New Roman" pitchFamily="18" charset="0"/>
                <a:ea typeface="+mn-ea"/>
                <a:cs typeface="+mn-cs"/>
              </a:rPr>
              <a:t>Diacetyl, a flavoring chemical linked to a disease called ‘popcorn lung.’</a:t>
            </a:r>
          </a:p>
          <a:p>
            <a:pPr lvl="0"/>
            <a:r>
              <a:rPr lang="en-US" sz="1200" kern="1200" dirty="0">
                <a:solidFill>
                  <a:schemeClr val="tx1"/>
                </a:solidFill>
                <a:effectLst/>
                <a:latin typeface="Times New Roman" pitchFamily="18" charset="0"/>
                <a:ea typeface="+mn-ea"/>
                <a:cs typeface="+mn-cs"/>
              </a:rPr>
              <a:t>Ultra-fine particles.</a:t>
            </a:r>
          </a:p>
          <a:p>
            <a:pPr lvl="0"/>
            <a:r>
              <a:rPr lang="en-US" sz="1200" kern="1200" dirty="0">
                <a:solidFill>
                  <a:schemeClr val="tx1"/>
                </a:solidFill>
                <a:effectLst/>
                <a:latin typeface="Times New Roman" pitchFamily="18" charset="0"/>
                <a:ea typeface="+mn-ea"/>
                <a:cs typeface="+mn-cs"/>
              </a:rPr>
              <a:t>Volatile organic compounds.</a:t>
            </a:r>
          </a:p>
          <a:p>
            <a:r>
              <a:rPr lang="en-US" sz="1200" kern="1200" dirty="0">
                <a:solidFill>
                  <a:schemeClr val="tx1"/>
                </a:solidFill>
                <a:effectLst/>
                <a:latin typeface="Times New Roman" pitchFamily="18" charset="0"/>
                <a:ea typeface="+mn-ea"/>
                <a:cs typeface="+mn-cs"/>
              </a:rPr>
              <a:t>Nicotine, an addictive chemical that harms the developing brains of children and teens.</a:t>
            </a:r>
          </a:p>
          <a:p>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E-cigarettes and vapes</a:t>
            </a:r>
            <a:r>
              <a:rPr lang="en-US" sz="1200" kern="1200" baseline="0" dirty="0">
                <a:solidFill>
                  <a:schemeClr val="tx1"/>
                </a:solidFill>
                <a:effectLst/>
                <a:latin typeface="Times New Roman" pitchFamily="18" charset="0"/>
                <a:ea typeface="+mn-ea"/>
                <a:cs typeface="+mn-cs"/>
              </a:rPr>
              <a:t> have only been around since 2011. Many studies are underway, but we still don’t know exactly what these ingredients are doing to our bodies. Scientists have not had enough time to see the long </a:t>
            </a:r>
            <a:r>
              <a:rPr lang="en-US" sz="1200" kern="1200" baseline="0">
                <a:solidFill>
                  <a:schemeClr val="tx1"/>
                </a:solidFill>
                <a:effectLst/>
                <a:latin typeface="Times New Roman" pitchFamily="18" charset="0"/>
                <a:ea typeface="+mn-ea"/>
                <a:cs typeface="+mn-cs"/>
              </a:rPr>
              <a:t>term effects.</a:t>
            </a:r>
            <a:endParaRPr lang="en-US" sz="1200" kern="1200" dirty="0">
              <a:solidFill>
                <a:schemeClr val="tx1"/>
              </a:solidFill>
              <a:effectLst/>
              <a:latin typeface="Times New Roman" pitchFamily="18" charset="0"/>
              <a:ea typeface="+mn-ea"/>
              <a:cs typeface="+mn-cs"/>
            </a:endParaRPr>
          </a:p>
          <a:p>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011B9C-F335-4012-9EFF-C139C77750B5}" type="slidenum">
              <a:rPr lang="en-US" altLang="en-US"/>
              <a:pPr/>
              <a:t>46</a:t>
            </a:fld>
            <a:endParaRPr lang="en-US" altLang="en-US"/>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7593EA-4515-4BD0-9883-CE426154472E}" type="slidenum">
              <a:rPr lang="en-US" altLang="en-US"/>
              <a:pPr/>
              <a:t>47</a:t>
            </a:fld>
            <a:endParaRPr lang="en-US" altLang="en-US"/>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p:txBody>
          <a:bodyPr/>
          <a:lstStyle/>
          <a:p>
            <a:r>
              <a:rPr lang="en-US" sz="1200" kern="1200" dirty="0">
                <a:solidFill>
                  <a:schemeClr val="tx1"/>
                </a:solidFill>
                <a:effectLst/>
                <a:latin typeface="Times New Roman" pitchFamily="18" charset="0"/>
                <a:ea typeface="+mn-ea"/>
                <a:cs typeface="+mn-cs"/>
              </a:rPr>
              <a:t>ANSWER: D – All of the above. Side effects can also re-occur days or even months later without warning.</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DISCUSSION: Some people think designer drugs like Spice, K2, and bath salts are safe because they are made with “natural” ingredients. In fact they contain chemicals manufactured by criminals in secret labs and have never been tested for safety. These drugs have been responsible for many hospitalizations and deaths. Here are some common side effects reported:</a:t>
            </a:r>
          </a:p>
          <a:p>
            <a:pPr marL="171450" lvl="0" indent="-171450">
              <a:buFont typeface="Arial" panose="020B0604020202020204" pitchFamily="34" charset="0"/>
              <a:buChar char="•"/>
            </a:pPr>
            <a:r>
              <a:rPr lang="en-US" sz="1200" kern="1200" dirty="0">
                <a:solidFill>
                  <a:schemeClr val="tx1"/>
                </a:solidFill>
                <a:effectLst/>
                <a:latin typeface="Times New Roman" pitchFamily="18" charset="0"/>
                <a:ea typeface="+mn-ea"/>
                <a:cs typeface="+mn-cs"/>
              </a:rPr>
              <a:t>Agitation, panic attacks.</a:t>
            </a:r>
          </a:p>
          <a:p>
            <a:pPr marL="171450" lvl="0" indent="-171450">
              <a:buFont typeface="Arial" panose="020B0604020202020204" pitchFamily="34" charset="0"/>
              <a:buChar char="•"/>
            </a:pPr>
            <a:r>
              <a:rPr lang="en-US" sz="1200" kern="1200" dirty="0">
                <a:solidFill>
                  <a:schemeClr val="tx1"/>
                </a:solidFill>
                <a:effectLst/>
                <a:latin typeface="Times New Roman" pitchFamily="18" charset="0"/>
                <a:ea typeface="+mn-ea"/>
                <a:cs typeface="+mn-cs"/>
              </a:rPr>
              <a:t>Extreme paranoia.</a:t>
            </a:r>
          </a:p>
          <a:p>
            <a:pPr marL="171450" lvl="0" indent="-171450">
              <a:buFont typeface="Arial" panose="020B0604020202020204" pitchFamily="34" charset="0"/>
              <a:buChar char="•"/>
            </a:pPr>
            <a:r>
              <a:rPr lang="en-US" sz="1200" kern="1200" dirty="0">
                <a:solidFill>
                  <a:schemeClr val="tx1"/>
                </a:solidFill>
                <a:effectLst/>
                <a:latin typeface="Times New Roman" pitchFamily="18" charset="0"/>
                <a:ea typeface="+mn-ea"/>
                <a:cs typeface="+mn-cs"/>
              </a:rPr>
              <a:t>Frightening hallucinations.</a:t>
            </a:r>
          </a:p>
          <a:p>
            <a:pPr marL="171450" lvl="0" indent="-171450">
              <a:buFont typeface="Arial" panose="020B0604020202020204" pitchFamily="34" charset="0"/>
              <a:buChar char="•"/>
            </a:pPr>
            <a:r>
              <a:rPr lang="en-US" sz="1200" kern="1200" dirty="0">
                <a:solidFill>
                  <a:schemeClr val="tx1"/>
                </a:solidFill>
                <a:effectLst/>
                <a:latin typeface="Times New Roman" pitchFamily="18" charset="0"/>
                <a:ea typeface="+mn-ea"/>
                <a:cs typeface="+mn-cs"/>
              </a:rPr>
              <a:t>Dangerously elevated blood pressure, temperature, and heart rate.</a:t>
            </a:r>
          </a:p>
          <a:p>
            <a:pPr marL="171450" lvl="0" indent="-171450">
              <a:buFont typeface="Arial" panose="020B0604020202020204" pitchFamily="34" charset="0"/>
              <a:buChar char="•"/>
            </a:pPr>
            <a:r>
              <a:rPr lang="en-US" sz="1200" kern="1200" dirty="0">
                <a:solidFill>
                  <a:schemeClr val="tx1"/>
                </a:solidFill>
                <a:effectLst/>
                <a:latin typeface="Times New Roman" pitchFamily="18" charset="0"/>
                <a:ea typeface="+mn-ea"/>
                <a:cs typeface="+mn-cs"/>
              </a:rPr>
              <a:t>Violent episodes.</a:t>
            </a:r>
          </a:p>
          <a:p>
            <a:pPr marL="171450" lvl="0" indent="-171450">
              <a:buFont typeface="Arial" panose="020B0604020202020204" pitchFamily="34" charset="0"/>
              <a:buChar char="•"/>
            </a:pPr>
            <a:r>
              <a:rPr lang="en-US" sz="1200" kern="1200" dirty="0">
                <a:solidFill>
                  <a:schemeClr val="tx1"/>
                </a:solidFill>
                <a:effectLst/>
                <a:latin typeface="Times New Roman" pitchFamily="18" charset="0"/>
                <a:ea typeface="+mn-ea"/>
                <a:cs typeface="+mn-cs"/>
              </a:rPr>
              <a:t>Harm to self or others.</a:t>
            </a:r>
          </a:p>
          <a:p>
            <a:pPr marL="171450" lvl="0" indent="-171450">
              <a:buFont typeface="Arial" panose="020B0604020202020204" pitchFamily="34" charset="0"/>
              <a:buChar char="•"/>
            </a:pPr>
            <a:r>
              <a:rPr lang="en-US" sz="1200" kern="1200" dirty="0">
                <a:solidFill>
                  <a:schemeClr val="tx1"/>
                </a:solidFill>
                <a:effectLst/>
                <a:latin typeface="Times New Roman" pitchFamily="18" charset="0"/>
                <a:ea typeface="+mn-ea"/>
                <a:cs typeface="+mn-cs"/>
              </a:rPr>
              <a:t>Mental illness that was not there before.</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Note: Side effects can last for days, and they can re-occur months later with no warning.</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1E636B-8C39-4FA4-B001-C3E847652E78}" type="slidenum">
              <a:rPr lang="en-US" altLang="en-US"/>
              <a:pPr/>
              <a:t>48</a:t>
            </a:fld>
            <a:endParaRPr lang="en-US" altLang="en-US"/>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607FD6-0B42-4128-956A-475C94F38850}" type="slidenum">
              <a:rPr lang="en-US" altLang="en-US"/>
              <a:pPr/>
              <a:t>49</a:t>
            </a:fld>
            <a:endParaRPr lang="en-US" altLang="en-US"/>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r>
              <a:rPr lang="en-US" sz="1200" kern="1200" dirty="0">
                <a:solidFill>
                  <a:schemeClr val="tx1"/>
                </a:solidFill>
                <a:effectLst/>
                <a:latin typeface="Times New Roman" pitchFamily="18" charset="0"/>
                <a:ea typeface="+mn-ea"/>
                <a:cs typeface="+mn-cs"/>
              </a:rPr>
              <a:t>ANSWER: True</a:t>
            </a:r>
          </a:p>
          <a:p>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DISCUSSION: One JUUL pod of any flavor contains 5% nicotine, and lasts for about 200 puffs, according to the manufacturer (www.juul.com). This is equivalent to one entire pack of cigarettes. According to a study by The Truth Initiative, 63% of </a:t>
            </a:r>
            <a:r>
              <a:rPr lang="en-US" sz="1200" kern="1200" dirty="0" err="1">
                <a:solidFill>
                  <a:schemeClr val="tx1"/>
                </a:solidFill>
                <a:effectLst/>
                <a:latin typeface="Times New Roman" pitchFamily="18" charset="0"/>
                <a:ea typeface="+mn-ea"/>
                <a:cs typeface="+mn-cs"/>
              </a:rPr>
              <a:t>Juul</a:t>
            </a:r>
            <a:r>
              <a:rPr lang="en-US" sz="1200" kern="1200" dirty="0">
                <a:solidFill>
                  <a:schemeClr val="tx1"/>
                </a:solidFill>
                <a:effectLst/>
                <a:latin typeface="Times New Roman" pitchFamily="18" charset="0"/>
                <a:ea typeface="+mn-ea"/>
                <a:cs typeface="+mn-cs"/>
              </a:rPr>
              <a:t> users do not know that all </a:t>
            </a:r>
            <a:r>
              <a:rPr lang="en-US" sz="1200" kern="1200" dirty="0" err="1">
                <a:solidFill>
                  <a:schemeClr val="tx1"/>
                </a:solidFill>
                <a:effectLst/>
                <a:latin typeface="Times New Roman" pitchFamily="18" charset="0"/>
                <a:ea typeface="+mn-ea"/>
                <a:cs typeface="+mn-cs"/>
              </a:rPr>
              <a:t>Juul</a:t>
            </a:r>
            <a:r>
              <a:rPr lang="en-US" sz="1200" kern="1200" dirty="0">
                <a:solidFill>
                  <a:schemeClr val="tx1"/>
                </a:solidFill>
                <a:effectLst/>
                <a:latin typeface="Times New Roman" pitchFamily="18" charset="0"/>
                <a:ea typeface="+mn-ea"/>
                <a:cs typeface="+mn-cs"/>
              </a:rPr>
              <a:t> pods contain nicotine. (www.truthinitiative.org). Nicotine is very addictive and harms the brain.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6F7DC3-E129-4403-8981-F52D569FEDB0}" type="slidenum">
              <a:rPr lang="en-US" altLang="en-US"/>
              <a:pPr/>
              <a:t>5</a:t>
            </a:fld>
            <a:endParaRPr lang="en-US" altLang="en-US"/>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p:txBody>
          <a:bodyPr/>
          <a:lstStyle/>
          <a:p>
            <a:r>
              <a:rPr lang="en-US" sz="1200" kern="1200" dirty="0">
                <a:solidFill>
                  <a:schemeClr val="tx1"/>
                </a:solidFill>
                <a:effectLst/>
                <a:latin typeface="Times New Roman" pitchFamily="18" charset="0"/>
                <a:ea typeface="+mn-ea"/>
                <a:cs typeface="+mn-cs"/>
              </a:rPr>
              <a:t>ANSWER: D-- One bottle </a:t>
            </a:r>
            <a:r>
              <a:rPr lang="en-US" sz="1200" kern="1200" dirty="0" err="1">
                <a:solidFill>
                  <a:schemeClr val="tx1"/>
                </a:solidFill>
                <a:effectLst/>
                <a:latin typeface="Times New Roman" pitchFamily="18" charset="0"/>
                <a:ea typeface="+mn-ea"/>
                <a:cs typeface="+mn-cs"/>
              </a:rPr>
              <a:t>MiO</a:t>
            </a:r>
            <a:r>
              <a:rPr lang="en-US" sz="1200" kern="1200" dirty="0">
                <a:solidFill>
                  <a:schemeClr val="tx1"/>
                </a:solidFill>
                <a:effectLst/>
                <a:latin typeface="Times New Roman" pitchFamily="18" charset="0"/>
                <a:ea typeface="+mn-ea"/>
                <a:cs typeface="+mn-cs"/>
              </a:rPr>
              <a:t> Energy. </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DISCUSSION: One serving of </a:t>
            </a:r>
            <a:r>
              <a:rPr lang="en-US" sz="1200" kern="1200" dirty="0" err="1">
                <a:solidFill>
                  <a:schemeClr val="tx1"/>
                </a:solidFill>
                <a:effectLst/>
                <a:latin typeface="Times New Roman" pitchFamily="18" charset="0"/>
                <a:ea typeface="+mn-ea"/>
                <a:cs typeface="+mn-cs"/>
              </a:rPr>
              <a:t>MiO</a:t>
            </a:r>
            <a:r>
              <a:rPr lang="en-US" sz="1200" kern="1200" dirty="0">
                <a:solidFill>
                  <a:schemeClr val="tx1"/>
                </a:solidFill>
                <a:effectLst/>
                <a:latin typeface="Times New Roman" pitchFamily="18" charset="0"/>
                <a:ea typeface="+mn-ea"/>
                <a:cs typeface="+mn-cs"/>
              </a:rPr>
              <a:t> is supposed to be ½ teaspoon mixed with water. However, some people use way too much. If someone goes through an entire bottle of </a:t>
            </a:r>
            <a:r>
              <a:rPr lang="en-US" sz="1200" kern="1200" dirty="0" err="1">
                <a:solidFill>
                  <a:schemeClr val="tx1"/>
                </a:solidFill>
                <a:effectLst/>
                <a:latin typeface="Times New Roman" pitchFamily="18" charset="0"/>
                <a:ea typeface="+mn-ea"/>
                <a:cs typeface="+mn-cs"/>
              </a:rPr>
              <a:t>MiO</a:t>
            </a:r>
            <a:r>
              <a:rPr lang="en-US" sz="1200" kern="1200" dirty="0">
                <a:solidFill>
                  <a:schemeClr val="tx1"/>
                </a:solidFill>
                <a:effectLst/>
                <a:latin typeface="Times New Roman" pitchFamily="18" charset="0"/>
                <a:ea typeface="+mn-ea"/>
                <a:cs typeface="+mn-cs"/>
              </a:rPr>
              <a:t> in just one day, that would mean they ingested 1,080 mg of caffeine. That is like drinking about seven 16 oz. lattes or Monster brand energy drinks. </a:t>
            </a:r>
          </a:p>
          <a:p>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Too much caffeine can cause nausea, vomiting, trembling, difficulty sleeping, and dangerous changes in heart rhythm. Though rare, cases of extreme overdose could cause seizures and even death. This happened in 2014 when an Ohio teen purchased some powdered caffeine from the internet and misunderstood how concentrated it was before consuming a deadly amount (one teaspoon contained as much caffeine as 25 cups of coffee).</a:t>
            </a:r>
          </a:p>
          <a:p>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[Note to organizers: The website Caffeine Informer is a good, unbiased resource for determining the caffeine content of beverages. https://www.caffeineinformer.com/the-caffeine-database] </a:t>
            </a:r>
          </a:p>
          <a:p>
            <a:endParaRPr lang="en-US" sz="1200" kern="1200" dirty="0">
              <a:solidFill>
                <a:schemeClr val="tx1"/>
              </a:solidFill>
              <a:effectLst/>
              <a:latin typeface="Times New Roman" pitchFamily="18" charset="0"/>
              <a:ea typeface="+mn-ea"/>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E617C2-331D-4B23-A681-4F74FF18CA4D}" type="slidenum">
              <a:rPr lang="en-US" altLang="en-US"/>
              <a:pPr/>
              <a:t>50</a:t>
            </a:fld>
            <a:endParaRPr lang="en-US" altLang="en-US"/>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p:txBody>
          <a:bodyPr/>
          <a:lstStyle/>
          <a:p>
            <a:r>
              <a:rPr lang="en-US" sz="1200" kern="1200" dirty="0">
                <a:solidFill>
                  <a:schemeClr val="tx1"/>
                </a:solidFill>
                <a:effectLst/>
                <a:latin typeface="Times New Roman" pitchFamily="18" charset="0"/>
                <a:ea typeface="+mn-ea"/>
                <a:cs typeface="+mn-cs"/>
              </a:rPr>
              <a:t>DISCUSSION: Manufacturers of designer drugs-- like </a:t>
            </a:r>
            <a:r>
              <a:rPr lang="en-US" sz="1200" i="1" kern="1200" dirty="0">
                <a:solidFill>
                  <a:schemeClr val="tx1"/>
                </a:solidFill>
                <a:effectLst/>
                <a:latin typeface="Times New Roman" pitchFamily="18" charset="0"/>
                <a:ea typeface="+mn-ea"/>
                <a:cs typeface="+mn-cs"/>
              </a:rPr>
              <a:t>molly</a:t>
            </a:r>
            <a:r>
              <a:rPr lang="en-US" sz="1200" kern="1200" dirty="0">
                <a:solidFill>
                  <a:schemeClr val="tx1"/>
                </a:solidFill>
                <a:effectLst/>
                <a:latin typeface="Times New Roman" pitchFamily="18" charset="0"/>
                <a:ea typeface="+mn-ea"/>
                <a:cs typeface="+mn-cs"/>
              </a:rPr>
              <a:t> and others-- are criminals operating in secret labs. They change the recipes often to stay ahead of new laws banning the products. They also sneak other, cheaper ingredients into their product as fillers to increase profits, including cough medicine, cocaine, fentanyl (a deadly opioid), and rat poison. Products are never tested for safety or even for how they will affect people. </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You cannot tell the purity, strength, or ingredients of any illicit drug or black market pill just by what it looks like, by the reputation of the seller, or because you purchased a similar product before.  When you use any pill or substance purchased illicitly, you have NO IDEA what you are really getting.</a:t>
            </a:r>
          </a:p>
          <a:p>
            <a:endParaRPr lang="en-US" sz="1200" kern="1200" dirty="0">
              <a:solidFill>
                <a:schemeClr val="tx1"/>
              </a:solidFill>
              <a:effectLst/>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Even if you do have ‘pure’ Molly it is not safe to take. Side</a:t>
            </a:r>
            <a:r>
              <a:rPr lang="en-US" sz="1200" kern="1200" baseline="0" dirty="0">
                <a:solidFill>
                  <a:schemeClr val="tx1"/>
                </a:solidFill>
                <a:effectLst/>
                <a:latin typeface="Times New Roman" pitchFamily="18" charset="0"/>
                <a:ea typeface="+mn-ea"/>
                <a:cs typeface="+mn-cs"/>
              </a:rPr>
              <a:t> effects from Molly (and ecstasy) may include </a:t>
            </a:r>
            <a:r>
              <a:rPr lang="en-US" dirty="0"/>
              <a:t>nausea, muscle cramps, involuntary teeth clenching, blurred vision, chills,</a:t>
            </a:r>
            <a:r>
              <a:rPr lang="en-US" baseline="0" dirty="0"/>
              <a:t> </a:t>
            </a:r>
            <a:r>
              <a:rPr lang="en-US" dirty="0"/>
              <a:t>a spike in body temperature that could result in dehydration, liver, kidney, or heart failure or even death.</a:t>
            </a:r>
          </a:p>
          <a:p>
            <a:endParaRPr lang="en-US" sz="1200" kern="1200" dirty="0">
              <a:solidFill>
                <a:schemeClr val="tx1"/>
              </a:solidFill>
              <a:effectLst/>
              <a:latin typeface="Times New Roman" pitchFamily="18" charset="0"/>
              <a:ea typeface="+mn-ea"/>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287512-ECF5-424E-B6A4-FF4E238D8892}" type="slidenum">
              <a:rPr lang="en-US" altLang="en-US"/>
              <a:pPr/>
              <a:t>51</a:t>
            </a:fld>
            <a:endParaRPr lang="en-US" altLang="en-US"/>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p:txBody>
          <a:bodyPr/>
          <a:lstStyle/>
          <a:p>
            <a:r>
              <a:rPr lang="en-US" sz="1200" kern="1200" dirty="0">
                <a:solidFill>
                  <a:schemeClr val="tx1"/>
                </a:solidFill>
                <a:effectLst/>
                <a:latin typeface="Times New Roman" pitchFamily="18" charset="0"/>
                <a:ea typeface="+mn-ea"/>
                <a:cs typeface="+mn-cs"/>
              </a:rPr>
              <a:t>DISCUSSION: Manufacturers of ‘designer drugs’ like K2, Spice, “bath salts,” Molly, etc. are criminals operating in secret labs. They change the recipes often to stay ahead of new laws banning the products. They also sneak other, cheaper ingredients into their product as fillers to increase profits, including cough medicine, cocaine, fentanyl, and rat poison. Some don’t contain any Molly</a:t>
            </a:r>
            <a:r>
              <a:rPr lang="en-US" sz="1200" kern="1200" baseline="0" dirty="0">
                <a:solidFill>
                  <a:schemeClr val="tx1"/>
                </a:solidFill>
                <a:effectLst/>
                <a:latin typeface="Times New Roman" pitchFamily="18" charset="0"/>
                <a:ea typeface="+mn-ea"/>
                <a:cs typeface="+mn-cs"/>
              </a:rPr>
              <a:t> at all. </a:t>
            </a:r>
            <a:r>
              <a:rPr lang="en-US" sz="1200" kern="1200" dirty="0">
                <a:solidFill>
                  <a:schemeClr val="tx1"/>
                </a:solidFill>
                <a:effectLst/>
                <a:latin typeface="Times New Roman" pitchFamily="18" charset="0"/>
                <a:ea typeface="+mn-ea"/>
                <a:cs typeface="+mn-cs"/>
              </a:rPr>
              <a:t>Products are never tested for safety or even for how they will affect people. </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You cannot tell the purity, strength, or ingredients of any illicit drug or black market pill just by what it looks like, by the reputation of the seller, or because you purchased a similar product before. Onsite test kits are unreliable. When you use any pill or substance purchased illicitly, you have NO IDEA what you are really getting.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52B956-35DB-4B79-B766-6130E721A5DF}" type="slidenum">
              <a:rPr lang="en-US" altLang="en-US"/>
              <a:pPr/>
              <a:t>6</a:t>
            </a:fld>
            <a:endParaRPr lang="en-US" altLang="en-US"/>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83663A-E3B3-494B-9C5C-F59251AA27AD}" type="slidenum">
              <a:rPr lang="en-US" altLang="en-US"/>
              <a:pPr/>
              <a:t>7</a:t>
            </a:fld>
            <a:endParaRPr lang="en-US" altLang="en-US"/>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p:txBody>
          <a:bodyPr/>
          <a:lstStyle/>
          <a:p>
            <a:r>
              <a:rPr lang="en-US" sz="1200" kern="1200" dirty="0">
                <a:solidFill>
                  <a:schemeClr val="tx1"/>
                </a:solidFill>
                <a:effectLst/>
                <a:latin typeface="Times New Roman" pitchFamily="18" charset="0"/>
                <a:ea typeface="+mn-ea"/>
                <a:cs typeface="+mn-cs"/>
              </a:rPr>
              <a:t>ANSWER: A spoonful of oil of wintergreen.</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DISCUSSION: Oil of wintergreen contains an ingredient that is a form of aspirin. The aspirin level is highly concentrated.  A deadly aspirin overdose could result if oil of wintergreen is swallowed. In</a:t>
            </a:r>
            <a:r>
              <a:rPr lang="en-US" sz="1200" kern="1200" baseline="0" dirty="0">
                <a:solidFill>
                  <a:schemeClr val="tx1"/>
                </a:solidFill>
                <a:effectLst/>
                <a:latin typeface="Times New Roman" pitchFamily="18" charset="0"/>
                <a:ea typeface="+mn-ea"/>
                <a:cs typeface="+mn-cs"/>
              </a:rPr>
              <a:t> fact, as little as one teaspoon could be deadly to a small child</a:t>
            </a:r>
            <a:r>
              <a:rPr lang="en-US" sz="1200" kern="1200" dirty="0">
                <a:solidFill>
                  <a:schemeClr val="tx1"/>
                </a:solidFill>
                <a:effectLst/>
                <a:latin typeface="Times New Roman" pitchFamily="18" charset="0"/>
                <a:ea typeface="+mn-ea"/>
                <a:cs typeface="+mn-cs"/>
              </a:rPr>
              <a:t>. Many other essential oils are poisonous, too, and should always be kept out of the sight and reach of children.</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Swallowing one spoonful of household laundry bleach would likely cause minor mouth &amp; throat irritation and stomach upset at worst. It would</a:t>
            </a:r>
            <a:r>
              <a:rPr lang="en-US" sz="1200" kern="1200" baseline="0" dirty="0">
                <a:solidFill>
                  <a:schemeClr val="tx1"/>
                </a:solidFill>
                <a:effectLst/>
                <a:latin typeface="Times New Roman" pitchFamily="18" charset="0"/>
                <a:ea typeface="+mn-ea"/>
                <a:cs typeface="+mn-cs"/>
              </a:rPr>
              <a:t> not be considered a toxic dose.</a:t>
            </a:r>
            <a:endParaRPr lang="en-US" sz="1200" kern="1200" dirty="0">
              <a:solidFill>
                <a:schemeClr val="tx1"/>
              </a:solidFill>
              <a:effectLst/>
              <a:latin typeface="Times New Roman" pitchFamily="18" charset="0"/>
              <a:ea typeface="+mn-ea"/>
              <a:cs typeface="+mn-cs"/>
            </a:endParaRPr>
          </a:p>
          <a:p>
            <a:endParaRPr lang="en-US" sz="1200" kern="1200" dirty="0">
              <a:solidFill>
                <a:schemeClr val="tx1"/>
              </a:solidFill>
              <a:effectLst/>
              <a:latin typeface="Times New Roman" pitchFamily="18"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90DB4C-62D3-47F3-88B2-7CE381D7238E}" type="slidenum">
              <a:rPr lang="en-US" altLang="en-US"/>
              <a:pPr/>
              <a:t>8</a:t>
            </a:fld>
            <a:endParaRPr lang="en-US" altLang="en-US"/>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A2A775-947C-431B-8520-568DF1A20458}" type="slidenum">
              <a:rPr lang="en-US" altLang="en-US"/>
              <a:pPr/>
              <a:t>9</a:t>
            </a:fld>
            <a:endParaRPr lang="en-US" altLang="en-US"/>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r>
              <a:rPr lang="en-US" sz="1200" kern="1200" dirty="0">
                <a:solidFill>
                  <a:schemeClr val="tx1"/>
                </a:solidFill>
                <a:effectLst/>
                <a:latin typeface="Times New Roman" pitchFamily="18" charset="0"/>
                <a:ea typeface="+mn-ea"/>
                <a:cs typeface="+mn-cs"/>
              </a:rPr>
              <a:t>ANSWER: B – Drain clog remover. </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DISCUSSION: One swallow of liquid fabric softener may cause an upset stomach or vomiting at worst. Acetic acid 5% sounds like a dangerous chemical, but it is actually regular (“food grade”)  vinegar. Drain clog remover, however, is a very toxic chemical which is caustic, meaning it can cause chemical burns instantly on contact. If someone swallowed drain clog remover, it could result in burns to the mouth, throat, esophagus, and stomach. This type of injury could be fatal.</a:t>
            </a:r>
          </a:p>
          <a:p>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Transferring harmful products into containers that look like food or drink is dangerous, and is a leading cause of poisoning accidents. It’s easy to make a mistake!</a:t>
            </a:r>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EA04DC9-B207-4DB7-9A59-A92D1702B4F2}" type="slidenum">
              <a:rPr lang="en-US" altLang="en-US"/>
              <a:pPr/>
              <a:t>‹#›</a:t>
            </a:fld>
            <a:endParaRPr lang="en-US" altLang="en-US"/>
          </a:p>
        </p:txBody>
      </p:sp>
    </p:spTree>
    <p:extLst>
      <p:ext uri="{BB962C8B-B14F-4D97-AF65-F5344CB8AC3E}">
        <p14:creationId xmlns:p14="http://schemas.microsoft.com/office/powerpoint/2010/main" val="1999382253"/>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4DF1F83-326F-4F51-92A6-2A0A4D5495A9}" type="slidenum">
              <a:rPr lang="en-US" altLang="en-US"/>
              <a:pPr/>
              <a:t>‹#›</a:t>
            </a:fld>
            <a:endParaRPr lang="en-US" altLang="en-US"/>
          </a:p>
        </p:txBody>
      </p:sp>
    </p:spTree>
    <p:extLst>
      <p:ext uri="{BB962C8B-B14F-4D97-AF65-F5344CB8AC3E}">
        <p14:creationId xmlns:p14="http://schemas.microsoft.com/office/powerpoint/2010/main" val="41166200"/>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DA891AC-20B3-439A-B186-EF13E132FDA6}" type="slidenum">
              <a:rPr lang="en-US" altLang="en-US"/>
              <a:pPr/>
              <a:t>‹#›</a:t>
            </a:fld>
            <a:endParaRPr lang="en-US" altLang="en-US"/>
          </a:p>
        </p:txBody>
      </p:sp>
    </p:spTree>
    <p:extLst>
      <p:ext uri="{BB962C8B-B14F-4D97-AF65-F5344CB8AC3E}">
        <p14:creationId xmlns:p14="http://schemas.microsoft.com/office/powerpoint/2010/main" val="4253762426"/>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9740BB3-FF0E-4130-9896-00A0FF0D3C5C}" type="slidenum">
              <a:rPr lang="en-US" altLang="en-US"/>
              <a:pPr/>
              <a:t>‹#›</a:t>
            </a:fld>
            <a:endParaRPr lang="en-US" altLang="en-US"/>
          </a:p>
        </p:txBody>
      </p:sp>
    </p:spTree>
    <p:extLst>
      <p:ext uri="{BB962C8B-B14F-4D97-AF65-F5344CB8AC3E}">
        <p14:creationId xmlns:p14="http://schemas.microsoft.com/office/powerpoint/2010/main" val="3606303124"/>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F5C2D84-50E5-4A03-A96B-30BC32D903A6}" type="slidenum">
              <a:rPr lang="en-US" altLang="en-US"/>
              <a:pPr/>
              <a:t>‹#›</a:t>
            </a:fld>
            <a:endParaRPr lang="en-US" altLang="en-US"/>
          </a:p>
        </p:txBody>
      </p:sp>
    </p:spTree>
    <p:extLst>
      <p:ext uri="{BB962C8B-B14F-4D97-AF65-F5344CB8AC3E}">
        <p14:creationId xmlns:p14="http://schemas.microsoft.com/office/powerpoint/2010/main" val="173468414"/>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EFCB28E-E40B-4696-A007-B733E2C82CE8}" type="slidenum">
              <a:rPr lang="en-US" altLang="en-US"/>
              <a:pPr/>
              <a:t>‹#›</a:t>
            </a:fld>
            <a:endParaRPr lang="en-US" altLang="en-US"/>
          </a:p>
        </p:txBody>
      </p:sp>
    </p:spTree>
    <p:extLst>
      <p:ext uri="{BB962C8B-B14F-4D97-AF65-F5344CB8AC3E}">
        <p14:creationId xmlns:p14="http://schemas.microsoft.com/office/powerpoint/2010/main" val="3508831324"/>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814D6621-B64A-4F48-8EBA-C24BAB5FAACD}" type="slidenum">
              <a:rPr lang="en-US" altLang="en-US"/>
              <a:pPr/>
              <a:t>‹#›</a:t>
            </a:fld>
            <a:endParaRPr lang="en-US" altLang="en-US"/>
          </a:p>
        </p:txBody>
      </p:sp>
    </p:spTree>
    <p:extLst>
      <p:ext uri="{BB962C8B-B14F-4D97-AF65-F5344CB8AC3E}">
        <p14:creationId xmlns:p14="http://schemas.microsoft.com/office/powerpoint/2010/main" val="248960622"/>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303E5197-10A7-4CF6-8A86-1EA59461994C}" type="slidenum">
              <a:rPr lang="en-US" altLang="en-US"/>
              <a:pPr/>
              <a:t>‹#›</a:t>
            </a:fld>
            <a:endParaRPr lang="en-US" altLang="en-US"/>
          </a:p>
        </p:txBody>
      </p:sp>
    </p:spTree>
    <p:extLst>
      <p:ext uri="{BB962C8B-B14F-4D97-AF65-F5344CB8AC3E}">
        <p14:creationId xmlns:p14="http://schemas.microsoft.com/office/powerpoint/2010/main" val="4241381272"/>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5061462C-207B-4552-8036-EC3DE4DD26C2}" type="slidenum">
              <a:rPr lang="en-US" altLang="en-US"/>
              <a:pPr/>
              <a:t>‹#›</a:t>
            </a:fld>
            <a:endParaRPr lang="en-US" altLang="en-US"/>
          </a:p>
        </p:txBody>
      </p:sp>
    </p:spTree>
    <p:extLst>
      <p:ext uri="{BB962C8B-B14F-4D97-AF65-F5344CB8AC3E}">
        <p14:creationId xmlns:p14="http://schemas.microsoft.com/office/powerpoint/2010/main" val="3390885728"/>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B8A239F-DDDC-4D51-8526-CA911EF4ECF7}" type="slidenum">
              <a:rPr lang="en-US" altLang="en-US"/>
              <a:pPr/>
              <a:t>‹#›</a:t>
            </a:fld>
            <a:endParaRPr lang="en-US" altLang="en-US"/>
          </a:p>
        </p:txBody>
      </p:sp>
    </p:spTree>
    <p:extLst>
      <p:ext uri="{BB962C8B-B14F-4D97-AF65-F5344CB8AC3E}">
        <p14:creationId xmlns:p14="http://schemas.microsoft.com/office/powerpoint/2010/main" val="1471204287"/>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FF4ED7E-24F1-4FA9-8F48-57D28434739D}" type="slidenum">
              <a:rPr lang="en-US" altLang="en-US"/>
              <a:pPr/>
              <a:t>‹#›</a:t>
            </a:fld>
            <a:endParaRPr lang="en-US" altLang="en-US"/>
          </a:p>
        </p:txBody>
      </p:sp>
    </p:spTree>
    <p:extLst>
      <p:ext uri="{BB962C8B-B14F-4D97-AF65-F5344CB8AC3E}">
        <p14:creationId xmlns:p14="http://schemas.microsoft.com/office/powerpoint/2010/main" val="2907192513"/>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D43D2F7-0335-4A35-B554-131FCEB85CA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24.xml"/><Relationship Id="rId18" Type="http://schemas.openxmlformats.org/officeDocument/2006/relationships/slide" Target="slide34.xml"/><Relationship Id="rId26" Type="http://schemas.openxmlformats.org/officeDocument/2006/relationships/slide" Target="slide50.xml"/><Relationship Id="rId3" Type="http://schemas.openxmlformats.org/officeDocument/2006/relationships/slide" Target="slide4.xml"/><Relationship Id="rId21" Type="http://schemas.openxmlformats.org/officeDocument/2006/relationships/slide" Target="slide40.xml"/><Relationship Id="rId7" Type="http://schemas.openxmlformats.org/officeDocument/2006/relationships/slide" Target="slide12.xml"/><Relationship Id="rId12" Type="http://schemas.openxmlformats.org/officeDocument/2006/relationships/slide" Target="slide22.xml"/><Relationship Id="rId17" Type="http://schemas.openxmlformats.org/officeDocument/2006/relationships/slide" Target="slide32.xml"/><Relationship Id="rId25" Type="http://schemas.openxmlformats.org/officeDocument/2006/relationships/slide" Target="slide48.xml"/><Relationship Id="rId2" Type="http://schemas.openxmlformats.org/officeDocument/2006/relationships/notesSlide" Target="../notesSlides/notesSlide1.xml"/><Relationship Id="rId16" Type="http://schemas.openxmlformats.org/officeDocument/2006/relationships/slide" Target="slide30.xml"/><Relationship Id="rId20" Type="http://schemas.openxmlformats.org/officeDocument/2006/relationships/slide" Target="slide38.xml"/><Relationship Id="rId1" Type="http://schemas.openxmlformats.org/officeDocument/2006/relationships/slideLayout" Target="../slideLayouts/slideLayout7.xml"/><Relationship Id="rId6" Type="http://schemas.openxmlformats.org/officeDocument/2006/relationships/slide" Target="slide10.xml"/><Relationship Id="rId11" Type="http://schemas.openxmlformats.org/officeDocument/2006/relationships/slide" Target="slide20.xml"/><Relationship Id="rId24" Type="http://schemas.openxmlformats.org/officeDocument/2006/relationships/slide" Target="slide46.xml"/><Relationship Id="rId5" Type="http://schemas.openxmlformats.org/officeDocument/2006/relationships/slide" Target="slide8.xml"/><Relationship Id="rId15" Type="http://schemas.openxmlformats.org/officeDocument/2006/relationships/slide" Target="slide28.xml"/><Relationship Id="rId23" Type="http://schemas.openxmlformats.org/officeDocument/2006/relationships/slide" Target="slide44.xml"/><Relationship Id="rId10" Type="http://schemas.openxmlformats.org/officeDocument/2006/relationships/slide" Target="slide18.xml"/><Relationship Id="rId19" Type="http://schemas.openxmlformats.org/officeDocument/2006/relationships/slide" Target="slide36.xml"/><Relationship Id="rId4" Type="http://schemas.openxmlformats.org/officeDocument/2006/relationships/slide" Target="slide6.xml"/><Relationship Id="rId9" Type="http://schemas.openxmlformats.org/officeDocument/2006/relationships/slide" Target="slide16.xml"/><Relationship Id="rId14" Type="http://schemas.openxmlformats.org/officeDocument/2006/relationships/slide" Target="slide26.xml"/><Relationship Id="rId22" Type="http://schemas.openxmlformats.org/officeDocument/2006/relationships/slide" Target="slide42.xml"/><Relationship Id="rId27" Type="http://schemas.openxmlformats.org/officeDocument/2006/relationships/slide" Target="slide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www.poisonhelp.org/"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7" name="AutoShape 89">
            <a:hlinkClick r:id="rId3" action="ppaction://hlinksldjump" highlightClick="1"/>
          </p:cNvPr>
          <p:cNvSpPr>
            <a:spLocks noChangeArrowheads="1"/>
          </p:cNvSpPr>
          <p:nvPr/>
        </p:nvSpPr>
        <p:spPr bwMode="auto">
          <a:xfrm>
            <a:off x="0" y="2286000"/>
            <a:ext cx="1828800" cy="1143000"/>
          </a:xfrm>
          <a:prstGeom prst="actionButtonBlank">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600" b="1">
                <a:solidFill>
                  <a:schemeClr val="bg1"/>
                </a:solidFill>
                <a:latin typeface="Garamond" pitchFamily="18" charset="0"/>
                <a:hlinkClick r:id="rId3" action="ppaction://hlinksldjump"/>
              </a:rPr>
              <a:t>200</a:t>
            </a:r>
            <a:endParaRPr lang="en-US" altLang="en-US" sz="3600" b="1"/>
          </a:p>
        </p:txBody>
      </p:sp>
      <p:sp>
        <p:nvSpPr>
          <p:cNvPr id="2138" name="AutoShape 90">
            <a:hlinkClick r:id="rId4" action="ppaction://hlinksldjump" highlightClick="1"/>
          </p:cNvPr>
          <p:cNvSpPr>
            <a:spLocks noChangeArrowheads="1"/>
          </p:cNvSpPr>
          <p:nvPr/>
        </p:nvSpPr>
        <p:spPr bwMode="auto">
          <a:xfrm>
            <a:off x="0" y="3429000"/>
            <a:ext cx="1828800" cy="1143000"/>
          </a:xfrm>
          <a:prstGeom prst="actionButtonBlank">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600" b="1">
                <a:solidFill>
                  <a:schemeClr val="bg1"/>
                </a:solidFill>
                <a:latin typeface="Garamond" pitchFamily="18" charset="0"/>
                <a:hlinkClick r:id="rId4" action="ppaction://hlinksldjump"/>
              </a:rPr>
              <a:t>300</a:t>
            </a:r>
            <a:endParaRPr lang="en-US" altLang="en-US" sz="3600" b="1">
              <a:hlinkClick r:id="rId4" action="ppaction://hlinksldjump"/>
            </a:endParaRPr>
          </a:p>
        </p:txBody>
      </p:sp>
      <p:sp>
        <p:nvSpPr>
          <p:cNvPr id="2139" name="AutoShape 91">
            <a:hlinkClick r:id="rId5" action="ppaction://hlinksldjump" highlightClick="1"/>
          </p:cNvPr>
          <p:cNvSpPr>
            <a:spLocks noChangeArrowheads="1"/>
          </p:cNvSpPr>
          <p:nvPr/>
        </p:nvSpPr>
        <p:spPr bwMode="auto">
          <a:xfrm>
            <a:off x="0" y="4572000"/>
            <a:ext cx="1828800" cy="1143000"/>
          </a:xfrm>
          <a:prstGeom prst="actionButtonBlank">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600" b="1">
                <a:solidFill>
                  <a:schemeClr val="bg1"/>
                </a:solidFill>
                <a:latin typeface="Garamond" pitchFamily="18" charset="0"/>
                <a:hlinkClick r:id="rId5" action="ppaction://hlinksldjump"/>
              </a:rPr>
              <a:t>400</a:t>
            </a:r>
            <a:endParaRPr lang="en-US" altLang="en-US" sz="3600" b="1">
              <a:hlinkClick r:id="rId5" action="ppaction://hlinksldjump"/>
            </a:endParaRPr>
          </a:p>
        </p:txBody>
      </p:sp>
      <p:sp>
        <p:nvSpPr>
          <p:cNvPr id="2140" name="AutoShape 92">
            <a:hlinkClick r:id="rId6" action="ppaction://hlinksldjump" highlightClick="1"/>
          </p:cNvPr>
          <p:cNvSpPr>
            <a:spLocks noChangeArrowheads="1"/>
          </p:cNvSpPr>
          <p:nvPr/>
        </p:nvSpPr>
        <p:spPr bwMode="auto">
          <a:xfrm>
            <a:off x="0" y="5715000"/>
            <a:ext cx="1828800" cy="1143000"/>
          </a:xfrm>
          <a:prstGeom prst="actionButtonBlank">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600" b="1">
                <a:solidFill>
                  <a:schemeClr val="bg1"/>
                </a:solidFill>
                <a:latin typeface="Garamond" pitchFamily="18" charset="0"/>
                <a:hlinkClick r:id="rId6" action="ppaction://hlinksldjump"/>
              </a:rPr>
              <a:t>500</a:t>
            </a:r>
            <a:endParaRPr lang="en-US" altLang="en-US" sz="3600" b="1"/>
          </a:p>
        </p:txBody>
      </p:sp>
      <p:sp>
        <p:nvSpPr>
          <p:cNvPr id="2149" name="AutoShape 101">
            <a:hlinkClick r:id="rId7" action="ppaction://hlinksldjump" highlightClick="1"/>
          </p:cNvPr>
          <p:cNvSpPr>
            <a:spLocks noChangeArrowheads="1"/>
          </p:cNvSpPr>
          <p:nvPr/>
        </p:nvSpPr>
        <p:spPr bwMode="auto">
          <a:xfrm>
            <a:off x="1828800" y="1143000"/>
            <a:ext cx="1828800" cy="1143000"/>
          </a:xfrm>
          <a:prstGeom prst="actionButtonBlank">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600" b="1">
                <a:solidFill>
                  <a:schemeClr val="bg1"/>
                </a:solidFill>
                <a:latin typeface="Garamond" pitchFamily="18" charset="0"/>
                <a:hlinkClick r:id="rId7" action="ppaction://hlinksldjump"/>
              </a:rPr>
              <a:t>100</a:t>
            </a:r>
            <a:endParaRPr lang="en-US" altLang="en-US" sz="3600" b="1"/>
          </a:p>
        </p:txBody>
      </p:sp>
      <p:sp>
        <p:nvSpPr>
          <p:cNvPr id="2150" name="AutoShape 102">
            <a:hlinkClick r:id="rId8" action="ppaction://hlinksldjump" highlightClick="1"/>
          </p:cNvPr>
          <p:cNvSpPr>
            <a:spLocks noChangeArrowheads="1"/>
          </p:cNvSpPr>
          <p:nvPr/>
        </p:nvSpPr>
        <p:spPr bwMode="auto">
          <a:xfrm>
            <a:off x="1828800" y="2286000"/>
            <a:ext cx="1828800" cy="1143000"/>
          </a:xfrm>
          <a:prstGeom prst="actionButtonBlank">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600" b="1">
                <a:solidFill>
                  <a:schemeClr val="bg1"/>
                </a:solidFill>
                <a:latin typeface="Garamond" pitchFamily="18" charset="0"/>
                <a:hlinkClick r:id="rId8" action="ppaction://hlinksldjump"/>
              </a:rPr>
              <a:t>200</a:t>
            </a:r>
            <a:endParaRPr lang="en-US" altLang="en-US" sz="3600" b="1">
              <a:hlinkClick r:id="rId8" action="ppaction://hlinksldjump"/>
            </a:endParaRPr>
          </a:p>
        </p:txBody>
      </p:sp>
      <p:sp>
        <p:nvSpPr>
          <p:cNvPr id="2151" name="AutoShape 103">
            <a:hlinkClick r:id="rId9" action="ppaction://hlinksldjump" highlightClick="1"/>
          </p:cNvPr>
          <p:cNvSpPr>
            <a:spLocks noChangeArrowheads="1"/>
          </p:cNvSpPr>
          <p:nvPr/>
        </p:nvSpPr>
        <p:spPr bwMode="auto">
          <a:xfrm>
            <a:off x="1828800" y="3429000"/>
            <a:ext cx="1828800" cy="1143000"/>
          </a:xfrm>
          <a:prstGeom prst="actionButtonBlank">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600" b="1">
                <a:solidFill>
                  <a:schemeClr val="bg1"/>
                </a:solidFill>
                <a:latin typeface="Garamond" pitchFamily="18" charset="0"/>
                <a:hlinkClick r:id="rId9" action="ppaction://hlinksldjump"/>
              </a:rPr>
              <a:t>300</a:t>
            </a:r>
            <a:endParaRPr lang="en-US" altLang="en-US" sz="3600" b="1"/>
          </a:p>
        </p:txBody>
      </p:sp>
      <p:sp>
        <p:nvSpPr>
          <p:cNvPr id="2152" name="AutoShape 104">
            <a:hlinkClick r:id="rId10" action="ppaction://hlinksldjump" highlightClick="1"/>
          </p:cNvPr>
          <p:cNvSpPr>
            <a:spLocks noChangeArrowheads="1"/>
          </p:cNvSpPr>
          <p:nvPr/>
        </p:nvSpPr>
        <p:spPr bwMode="auto">
          <a:xfrm>
            <a:off x="1828800" y="4572000"/>
            <a:ext cx="1828800" cy="1143000"/>
          </a:xfrm>
          <a:prstGeom prst="actionButtonBlank">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600" b="1">
                <a:solidFill>
                  <a:schemeClr val="bg1"/>
                </a:solidFill>
                <a:latin typeface="Garamond" pitchFamily="18" charset="0"/>
                <a:hlinkClick r:id="rId10" action="ppaction://hlinksldjump"/>
              </a:rPr>
              <a:t>400</a:t>
            </a:r>
            <a:endParaRPr lang="en-US" altLang="en-US" sz="3600" b="1"/>
          </a:p>
        </p:txBody>
      </p:sp>
      <p:sp>
        <p:nvSpPr>
          <p:cNvPr id="2153" name="AutoShape 105">
            <a:hlinkClick r:id="rId11" action="ppaction://hlinksldjump" highlightClick="1"/>
          </p:cNvPr>
          <p:cNvSpPr>
            <a:spLocks noChangeArrowheads="1"/>
          </p:cNvSpPr>
          <p:nvPr/>
        </p:nvSpPr>
        <p:spPr bwMode="auto">
          <a:xfrm>
            <a:off x="1828800" y="5715000"/>
            <a:ext cx="1828800" cy="1143000"/>
          </a:xfrm>
          <a:prstGeom prst="actionButtonBlank">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600" b="1">
                <a:solidFill>
                  <a:schemeClr val="bg1"/>
                </a:solidFill>
                <a:latin typeface="Garamond" pitchFamily="18" charset="0"/>
                <a:hlinkClick r:id="rId11" action="ppaction://hlinksldjump"/>
              </a:rPr>
              <a:t>500</a:t>
            </a:r>
            <a:endParaRPr lang="en-US" altLang="en-US" sz="3600" b="1"/>
          </a:p>
        </p:txBody>
      </p:sp>
      <p:sp>
        <p:nvSpPr>
          <p:cNvPr id="2154" name="AutoShape 106">
            <a:hlinkClick r:id="rId12" action="ppaction://hlinksldjump" highlightClick="1"/>
          </p:cNvPr>
          <p:cNvSpPr>
            <a:spLocks noChangeArrowheads="1"/>
          </p:cNvSpPr>
          <p:nvPr/>
        </p:nvSpPr>
        <p:spPr bwMode="auto">
          <a:xfrm>
            <a:off x="3657600" y="1143000"/>
            <a:ext cx="1828800" cy="1143000"/>
          </a:xfrm>
          <a:prstGeom prst="actionButtonBlank">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600" b="1">
                <a:solidFill>
                  <a:schemeClr val="bg1"/>
                </a:solidFill>
                <a:latin typeface="Garamond" pitchFamily="18" charset="0"/>
                <a:hlinkClick r:id="rId12" action="ppaction://hlinksldjump"/>
              </a:rPr>
              <a:t>100</a:t>
            </a:r>
            <a:endParaRPr lang="en-US" altLang="en-US" sz="3600" b="1"/>
          </a:p>
        </p:txBody>
      </p:sp>
      <p:sp>
        <p:nvSpPr>
          <p:cNvPr id="2155" name="AutoShape 107">
            <a:hlinkClick r:id="rId13" action="ppaction://hlinksldjump" highlightClick="1"/>
          </p:cNvPr>
          <p:cNvSpPr>
            <a:spLocks noChangeArrowheads="1"/>
          </p:cNvSpPr>
          <p:nvPr/>
        </p:nvSpPr>
        <p:spPr bwMode="auto">
          <a:xfrm>
            <a:off x="3657600" y="2286000"/>
            <a:ext cx="1828800" cy="1143000"/>
          </a:xfrm>
          <a:prstGeom prst="actionButtonBlank">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600" b="1">
                <a:solidFill>
                  <a:schemeClr val="bg1"/>
                </a:solidFill>
                <a:latin typeface="Garamond" pitchFamily="18" charset="0"/>
                <a:hlinkClick r:id="rId13" action="ppaction://hlinksldjump"/>
              </a:rPr>
              <a:t>200</a:t>
            </a:r>
            <a:endParaRPr lang="en-US" altLang="en-US" sz="3600" b="1"/>
          </a:p>
        </p:txBody>
      </p:sp>
      <p:sp>
        <p:nvSpPr>
          <p:cNvPr id="2156" name="AutoShape 108">
            <a:hlinkClick r:id="rId14" action="ppaction://hlinksldjump" highlightClick="1"/>
          </p:cNvPr>
          <p:cNvSpPr>
            <a:spLocks noChangeArrowheads="1"/>
          </p:cNvSpPr>
          <p:nvPr/>
        </p:nvSpPr>
        <p:spPr bwMode="auto">
          <a:xfrm>
            <a:off x="3657600" y="3429000"/>
            <a:ext cx="1828800" cy="1143000"/>
          </a:xfrm>
          <a:prstGeom prst="actionButtonBlank">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600" b="1">
                <a:solidFill>
                  <a:schemeClr val="bg1"/>
                </a:solidFill>
                <a:latin typeface="Garamond" pitchFamily="18" charset="0"/>
                <a:hlinkClick r:id="rId14" action="ppaction://hlinksldjump"/>
              </a:rPr>
              <a:t>300</a:t>
            </a:r>
            <a:endParaRPr lang="en-US" altLang="en-US" sz="3600" b="1"/>
          </a:p>
        </p:txBody>
      </p:sp>
      <p:sp>
        <p:nvSpPr>
          <p:cNvPr id="2157" name="AutoShape 109">
            <a:hlinkClick r:id="rId15" action="ppaction://hlinksldjump" highlightClick="1"/>
          </p:cNvPr>
          <p:cNvSpPr>
            <a:spLocks noChangeArrowheads="1"/>
          </p:cNvSpPr>
          <p:nvPr/>
        </p:nvSpPr>
        <p:spPr bwMode="auto">
          <a:xfrm>
            <a:off x="3657600" y="4572000"/>
            <a:ext cx="1828800" cy="1143000"/>
          </a:xfrm>
          <a:prstGeom prst="actionButtonBlank">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600" b="1">
                <a:solidFill>
                  <a:schemeClr val="bg1"/>
                </a:solidFill>
                <a:latin typeface="Garamond" pitchFamily="18" charset="0"/>
                <a:hlinkClick r:id="rId15" action="ppaction://hlinksldjump"/>
              </a:rPr>
              <a:t>400</a:t>
            </a:r>
            <a:endParaRPr lang="en-US" altLang="en-US" sz="3600" b="1"/>
          </a:p>
        </p:txBody>
      </p:sp>
      <p:sp>
        <p:nvSpPr>
          <p:cNvPr id="2158" name="AutoShape 110">
            <a:hlinkClick r:id="rId16" action="ppaction://hlinksldjump" highlightClick="1"/>
          </p:cNvPr>
          <p:cNvSpPr>
            <a:spLocks noChangeArrowheads="1"/>
          </p:cNvSpPr>
          <p:nvPr/>
        </p:nvSpPr>
        <p:spPr bwMode="auto">
          <a:xfrm>
            <a:off x="3657600" y="5715000"/>
            <a:ext cx="1828800" cy="1143000"/>
          </a:xfrm>
          <a:prstGeom prst="actionButtonBlank">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600" b="1">
                <a:solidFill>
                  <a:schemeClr val="bg1"/>
                </a:solidFill>
                <a:latin typeface="Garamond" pitchFamily="18" charset="0"/>
                <a:hlinkClick r:id="rId16" action="ppaction://hlinksldjump"/>
              </a:rPr>
              <a:t>500</a:t>
            </a:r>
            <a:endParaRPr lang="en-US" altLang="en-US" sz="3600" b="1"/>
          </a:p>
        </p:txBody>
      </p:sp>
      <p:sp>
        <p:nvSpPr>
          <p:cNvPr id="2159" name="AutoShape 111">
            <a:hlinkClick r:id="rId17" action="ppaction://hlinksldjump" highlightClick="1"/>
          </p:cNvPr>
          <p:cNvSpPr>
            <a:spLocks noChangeArrowheads="1"/>
          </p:cNvSpPr>
          <p:nvPr/>
        </p:nvSpPr>
        <p:spPr bwMode="auto">
          <a:xfrm>
            <a:off x="5486400" y="1143000"/>
            <a:ext cx="1828800" cy="1143000"/>
          </a:xfrm>
          <a:prstGeom prst="actionButtonBlank">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600" b="1">
                <a:solidFill>
                  <a:schemeClr val="bg1"/>
                </a:solidFill>
                <a:latin typeface="Garamond" pitchFamily="18" charset="0"/>
                <a:hlinkClick r:id="rId17" action="ppaction://hlinksldjump"/>
              </a:rPr>
              <a:t>100</a:t>
            </a:r>
            <a:endParaRPr lang="en-US" altLang="en-US" sz="3600" b="1"/>
          </a:p>
        </p:txBody>
      </p:sp>
      <p:sp>
        <p:nvSpPr>
          <p:cNvPr id="2160" name="AutoShape 112">
            <a:hlinkClick r:id="rId18" action="ppaction://hlinksldjump" highlightClick="1"/>
          </p:cNvPr>
          <p:cNvSpPr>
            <a:spLocks noChangeArrowheads="1"/>
          </p:cNvSpPr>
          <p:nvPr/>
        </p:nvSpPr>
        <p:spPr bwMode="auto">
          <a:xfrm>
            <a:off x="5486400" y="2286000"/>
            <a:ext cx="1828800" cy="1143000"/>
          </a:xfrm>
          <a:prstGeom prst="actionButtonBlank">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600" b="1">
                <a:solidFill>
                  <a:schemeClr val="bg1"/>
                </a:solidFill>
                <a:latin typeface="Garamond" pitchFamily="18" charset="0"/>
                <a:hlinkClick r:id="rId18" action="ppaction://hlinksldjump"/>
              </a:rPr>
              <a:t>200</a:t>
            </a:r>
            <a:endParaRPr lang="en-US" altLang="en-US" sz="3600" b="1"/>
          </a:p>
        </p:txBody>
      </p:sp>
      <p:sp>
        <p:nvSpPr>
          <p:cNvPr id="2161" name="AutoShape 113">
            <a:hlinkClick r:id="rId19" action="ppaction://hlinksldjump" highlightClick="1"/>
          </p:cNvPr>
          <p:cNvSpPr>
            <a:spLocks noChangeArrowheads="1"/>
          </p:cNvSpPr>
          <p:nvPr/>
        </p:nvSpPr>
        <p:spPr bwMode="auto">
          <a:xfrm>
            <a:off x="5486400" y="3429000"/>
            <a:ext cx="1828800" cy="1143000"/>
          </a:xfrm>
          <a:prstGeom prst="actionButtonBlank">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600" b="1">
                <a:solidFill>
                  <a:schemeClr val="bg1"/>
                </a:solidFill>
                <a:latin typeface="Garamond" pitchFamily="18" charset="0"/>
                <a:hlinkClick r:id="rId19" action="ppaction://hlinksldjump"/>
              </a:rPr>
              <a:t>300</a:t>
            </a:r>
            <a:endParaRPr lang="en-US" altLang="en-US" sz="3600" b="1"/>
          </a:p>
        </p:txBody>
      </p:sp>
      <p:sp>
        <p:nvSpPr>
          <p:cNvPr id="2162" name="AutoShape 114">
            <a:hlinkClick r:id="rId20" action="ppaction://hlinksldjump" highlightClick="1"/>
          </p:cNvPr>
          <p:cNvSpPr>
            <a:spLocks noChangeArrowheads="1"/>
          </p:cNvSpPr>
          <p:nvPr/>
        </p:nvSpPr>
        <p:spPr bwMode="auto">
          <a:xfrm>
            <a:off x="5486400" y="4572000"/>
            <a:ext cx="1828800" cy="1143000"/>
          </a:xfrm>
          <a:prstGeom prst="actionButtonBlank">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600" b="1">
                <a:solidFill>
                  <a:schemeClr val="bg1"/>
                </a:solidFill>
                <a:latin typeface="Garamond" pitchFamily="18" charset="0"/>
                <a:hlinkClick r:id="rId20" action="ppaction://hlinksldjump"/>
              </a:rPr>
              <a:t>400</a:t>
            </a:r>
            <a:endParaRPr lang="en-US" altLang="en-US" sz="3600" b="1"/>
          </a:p>
        </p:txBody>
      </p:sp>
      <p:sp>
        <p:nvSpPr>
          <p:cNvPr id="2163" name="AutoShape 115">
            <a:hlinkClick r:id="rId21" action="ppaction://hlinksldjump" highlightClick="1"/>
          </p:cNvPr>
          <p:cNvSpPr>
            <a:spLocks noChangeArrowheads="1"/>
          </p:cNvSpPr>
          <p:nvPr/>
        </p:nvSpPr>
        <p:spPr bwMode="auto">
          <a:xfrm>
            <a:off x="5486400" y="5715000"/>
            <a:ext cx="1828800" cy="1143000"/>
          </a:xfrm>
          <a:prstGeom prst="actionButtonBlank">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600" b="1">
                <a:solidFill>
                  <a:schemeClr val="bg1"/>
                </a:solidFill>
                <a:latin typeface="Garamond" pitchFamily="18" charset="0"/>
                <a:hlinkClick r:id="rId21" action="ppaction://hlinksldjump"/>
              </a:rPr>
              <a:t>500</a:t>
            </a:r>
            <a:endParaRPr lang="en-US" altLang="en-US" sz="3600" b="1"/>
          </a:p>
        </p:txBody>
      </p:sp>
      <p:sp>
        <p:nvSpPr>
          <p:cNvPr id="2164" name="AutoShape 116">
            <a:hlinkClick r:id="rId22" action="ppaction://hlinksldjump" highlightClick="1"/>
          </p:cNvPr>
          <p:cNvSpPr>
            <a:spLocks noChangeArrowheads="1"/>
          </p:cNvSpPr>
          <p:nvPr/>
        </p:nvSpPr>
        <p:spPr bwMode="auto">
          <a:xfrm>
            <a:off x="7315200" y="1143000"/>
            <a:ext cx="1828800" cy="1143000"/>
          </a:xfrm>
          <a:prstGeom prst="actionButtonBlank">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600" b="1">
                <a:solidFill>
                  <a:schemeClr val="bg1"/>
                </a:solidFill>
                <a:latin typeface="Garamond" pitchFamily="18" charset="0"/>
                <a:hlinkClick r:id="rId22" action="ppaction://hlinksldjump"/>
              </a:rPr>
              <a:t>100</a:t>
            </a:r>
            <a:endParaRPr lang="en-US" altLang="en-US" sz="3600" b="1"/>
          </a:p>
        </p:txBody>
      </p:sp>
      <p:sp>
        <p:nvSpPr>
          <p:cNvPr id="2165" name="AutoShape 117">
            <a:hlinkClick r:id="rId23" action="ppaction://hlinksldjump" highlightClick="1"/>
          </p:cNvPr>
          <p:cNvSpPr>
            <a:spLocks noChangeArrowheads="1"/>
          </p:cNvSpPr>
          <p:nvPr/>
        </p:nvSpPr>
        <p:spPr bwMode="auto">
          <a:xfrm>
            <a:off x="7315200" y="2286000"/>
            <a:ext cx="1828800" cy="1143000"/>
          </a:xfrm>
          <a:prstGeom prst="actionButtonBlank">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600" b="1">
                <a:solidFill>
                  <a:schemeClr val="bg1"/>
                </a:solidFill>
                <a:latin typeface="Garamond" pitchFamily="18" charset="0"/>
                <a:hlinkClick r:id="rId23" action="ppaction://hlinksldjump"/>
              </a:rPr>
              <a:t>200</a:t>
            </a:r>
            <a:endParaRPr lang="en-US" altLang="en-US" sz="3600" b="1"/>
          </a:p>
        </p:txBody>
      </p:sp>
      <p:sp>
        <p:nvSpPr>
          <p:cNvPr id="2166" name="AutoShape 118">
            <a:hlinkClick r:id="rId23" action="ppaction://hlinksldjump" highlightClick="1"/>
          </p:cNvPr>
          <p:cNvSpPr>
            <a:spLocks noChangeArrowheads="1"/>
          </p:cNvSpPr>
          <p:nvPr/>
        </p:nvSpPr>
        <p:spPr bwMode="auto">
          <a:xfrm>
            <a:off x="7315200" y="3429000"/>
            <a:ext cx="1828800" cy="1143000"/>
          </a:xfrm>
          <a:prstGeom prst="actionButtonBlank">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600" b="1">
                <a:solidFill>
                  <a:schemeClr val="bg1"/>
                </a:solidFill>
                <a:latin typeface="Garamond" pitchFamily="18" charset="0"/>
                <a:hlinkClick r:id="rId24" action="ppaction://hlinksldjump"/>
              </a:rPr>
              <a:t>300</a:t>
            </a:r>
            <a:endParaRPr lang="en-US" altLang="en-US" sz="3600" b="1"/>
          </a:p>
        </p:txBody>
      </p:sp>
      <p:sp>
        <p:nvSpPr>
          <p:cNvPr id="2167" name="AutoShape 119">
            <a:hlinkClick r:id="rId25" action="ppaction://hlinksldjump" highlightClick="1"/>
          </p:cNvPr>
          <p:cNvSpPr>
            <a:spLocks noChangeArrowheads="1"/>
          </p:cNvSpPr>
          <p:nvPr/>
        </p:nvSpPr>
        <p:spPr bwMode="auto">
          <a:xfrm>
            <a:off x="7315200" y="4572000"/>
            <a:ext cx="1828800" cy="1143000"/>
          </a:xfrm>
          <a:prstGeom prst="actionButtonBlank">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600" b="1">
                <a:solidFill>
                  <a:schemeClr val="bg1"/>
                </a:solidFill>
                <a:latin typeface="Garamond" pitchFamily="18" charset="0"/>
                <a:hlinkClick r:id="rId25" action="ppaction://hlinksldjump"/>
              </a:rPr>
              <a:t>400</a:t>
            </a:r>
            <a:endParaRPr lang="en-US" altLang="en-US" sz="3600" b="1"/>
          </a:p>
        </p:txBody>
      </p:sp>
      <p:sp>
        <p:nvSpPr>
          <p:cNvPr id="2168" name="AutoShape 120">
            <a:hlinkClick r:id="rId26" action="ppaction://hlinksldjump" highlightClick="1"/>
          </p:cNvPr>
          <p:cNvSpPr>
            <a:spLocks noChangeArrowheads="1"/>
          </p:cNvSpPr>
          <p:nvPr/>
        </p:nvSpPr>
        <p:spPr bwMode="auto">
          <a:xfrm>
            <a:off x="7315200" y="5715000"/>
            <a:ext cx="1828800" cy="1143000"/>
          </a:xfrm>
          <a:prstGeom prst="actionButtonBlank">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600" b="1">
                <a:solidFill>
                  <a:schemeClr val="bg1"/>
                </a:solidFill>
                <a:latin typeface="Garamond" pitchFamily="18" charset="0"/>
                <a:hlinkClick r:id="rId26" action="ppaction://hlinksldjump"/>
              </a:rPr>
              <a:t>500</a:t>
            </a:r>
            <a:endParaRPr lang="en-US" altLang="en-US" sz="3600" b="1"/>
          </a:p>
        </p:txBody>
      </p:sp>
      <p:sp>
        <p:nvSpPr>
          <p:cNvPr id="2088" name="AutoShape 40">
            <a:hlinkClick r:id="rId27" action="ppaction://hlinksldjump" highlightClick="1"/>
          </p:cNvPr>
          <p:cNvSpPr>
            <a:spLocks noChangeArrowheads="1"/>
          </p:cNvSpPr>
          <p:nvPr/>
        </p:nvSpPr>
        <p:spPr bwMode="auto">
          <a:xfrm>
            <a:off x="0" y="1143000"/>
            <a:ext cx="1828800" cy="1143000"/>
          </a:xfrm>
          <a:prstGeom prst="actionButtonBlank">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600" b="1">
                <a:solidFill>
                  <a:schemeClr val="bg1"/>
                </a:solidFill>
                <a:latin typeface="Garamond" pitchFamily="18" charset="0"/>
                <a:hlinkClick r:id="" action="ppaction://hlinkshowjump?jump=nextslide"/>
              </a:rPr>
              <a:t>100</a:t>
            </a:r>
            <a:endParaRPr lang="en-US" altLang="en-US" sz="3600" b="1"/>
          </a:p>
        </p:txBody>
      </p:sp>
      <p:sp>
        <p:nvSpPr>
          <p:cNvPr id="2106" name="Rectangle 58"/>
          <p:cNvSpPr>
            <a:spLocks noChangeArrowheads="1"/>
          </p:cNvSpPr>
          <p:nvPr/>
        </p:nvSpPr>
        <p:spPr bwMode="auto">
          <a:xfrm>
            <a:off x="0" y="0"/>
            <a:ext cx="1828800" cy="1143000"/>
          </a:xfrm>
          <a:prstGeom prst="rect">
            <a:avLst/>
          </a:prstGeom>
          <a:solidFill>
            <a:srgbClr val="3366FF"/>
          </a:solidFill>
          <a:ln w="381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2800" b="1" dirty="0">
                <a:solidFill>
                  <a:schemeClr val="bg1"/>
                </a:solidFill>
                <a:latin typeface="+mn-lt"/>
              </a:rPr>
              <a:t>Which is </a:t>
            </a:r>
          </a:p>
          <a:p>
            <a:r>
              <a:rPr lang="en-US" altLang="en-US" sz="2800" b="1" dirty="0">
                <a:solidFill>
                  <a:schemeClr val="bg1"/>
                </a:solidFill>
                <a:latin typeface="+mn-lt"/>
              </a:rPr>
              <a:t>worse?</a:t>
            </a:r>
          </a:p>
        </p:txBody>
      </p:sp>
      <p:sp>
        <p:nvSpPr>
          <p:cNvPr id="2145" name="Rectangle 97"/>
          <p:cNvSpPr>
            <a:spLocks noChangeArrowheads="1"/>
          </p:cNvSpPr>
          <p:nvPr/>
        </p:nvSpPr>
        <p:spPr bwMode="auto">
          <a:xfrm>
            <a:off x="1828800" y="0"/>
            <a:ext cx="1828800" cy="1143000"/>
          </a:xfrm>
          <a:prstGeom prst="rect">
            <a:avLst/>
          </a:prstGeom>
          <a:solidFill>
            <a:srgbClr val="3366FF"/>
          </a:solidFill>
          <a:ln w="381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2800" b="1" dirty="0">
                <a:solidFill>
                  <a:schemeClr val="bg1"/>
                </a:solidFill>
              </a:rPr>
              <a:t>Poisons in </a:t>
            </a:r>
          </a:p>
          <a:p>
            <a:r>
              <a:rPr lang="en-US" altLang="en-US" sz="2800" b="1" dirty="0">
                <a:solidFill>
                  <a:schemeClr val="bg1"/>
                </a:solidFill>
              </a:rPr>
              <a:t>nature</a:t>
            </a:r>
          </a:p>
        </p:txBody>
      </p:sp>
      <p:sp>
        <p:nvSpPr>
          <p:cNvPr id="2146" name="Rectangle 98"/>
          <p:cNvSpPr>
            <a:spLocks noChangeArrowheads="1"/>
          </p:cNvSpPr>
          <p:nvPr/>
        </p:nvSpPr>
        <p:spPr bwMode="auto">
          <a:xfrm>
            <a:off x="3657600" y="0"/>
            <a:ext cx="1828800" cy="1143000"/>
          </a:xfrm>
          <a:prstGeom prst="rect">
            <a:avLst/>
          </a:prstGeom>
          <a:solidFill>
            <a:srgbClr val="3366FF"/>
          </a:solidFill>
          <a:ln w="381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2800" b="1" dirty="0">
                <a:solidFill>
                  <a:schemeClr val="bg1"/>
                </a:solidFill>
              </a:rPr>
              <a:t>Potluck</a:t>
            </a:r>
          </a:p>
        </p:txBody>
      </p:sp>
      <p:sp>
        <p:nvSpPr>
          <p:cNvPr id="2147" name="Rectangle 99"/>
          <p:cNvSpPr>
            <a:spLocks noChangeArrowheads="1"/>
          </p:cNvSpPr>
          <p:nvPr/>
        </p:nvSpPr>
        <p:spPr bwMode="auto">
          <a:xfrm>
            <a:off x="5486400" y="0"/>
            <a:ext cx="1828800" cy="1143000"/>
          </a:xfrm>
          <a:prstGeom prst="rect">
            <a:avLst/>
          </a:prstGeom>
          <a:solidFill>
            <a:srgbClr val="3366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2800" b="1" dirty="0">
                <a:solidFill>
                  <a:schemeClr val="bg1"/>
                </a:solidFill>
              </a:rPr>
              <a:t>Keep them</a:t>
            </a:r>
          </a:p>
          <a:p>
            <a:r>
              <a:rPr lang="en-US" altLang="en-US" sz="2800" b="1" dirty="0">
                <a:solidFill>
                  <a:schemeClr val="bg1"/>
                </a:solidFill>
              </a:rPr>
              <a:t>safe</a:t>
            </a:r>
          </a:p>
        </p:txBody>
      </p:sp>
      <p:sp>
        <p:nvSpPr>
          <p:cNvPr id="2148" name="Rectangle 100"/>
          <p:cNvSpPr>
            <a:spLocks noChangeArrowheads="1"/>
          </p:cNvSpPr>
          <p:nvPr/>
        </p:nvSpPr>
        <p:spPr bwMode="auto">
          <a:xfrm>
            <a:off x="7315200" y="0"/>
            <a:ext cx="1828800" cy="1143000"/>
          </a:xfrm>
          <a:prstGeom prst="rect">
            <a:avLst/>
          </a:prstGeom>
          <a:solidFill>
            <a:srgbClr val="3366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2800" b="1" dirty="0">
                <a:solidFill>
                  <a:schemeClr val="bg1"/>
                </a:solidFill>
              </a:rPr>
              <a:t>Choose</a:t>
            </a:r>
          </a:p>
          <a:p>
            <a:r>
              <a:rPr lang="en-US" altLang="en-US" sz="2800" b="1" dirty="0">
                <a:solidFill>
                  <a:schemeClr val="bg1"/>
                </a:solidFill>
              </a:rPr>
              <a:t>wisely</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a:solidFill>
                  <a:schemeClr val="bg1"/>
                </a:solidFill>
              </a:rPr>
              <a:t>Which is worse?</a:t>
            </a:r>
          </a:p>
        </p:txBody>
      </p:sp>
      <p:sp>
        <p:nvSpPr>
          <p:cNvPr id="3" name="Content Placeholder 2"/>
          <p:cNvSpPr>
            <a:spLocks noGrp="1"/>
          </p:cNvSpPr>
          <p:nvPr>
            <p:ph idx="1"/>
          </p:nvPr>
        </p:nvSpPr>
        <p:spPr>
          <a:xfrm>
            <a:off x="914400" y="1981200"/>
            <a:ext cx="7543800" cy="1447800"/>
          </a:xfrm>
        </p:spPr>
        <p:txBody>
          <a:bodyPr/>
          <a:lstStyle/>
          <a:p>
            <a:pPr marL="514350" indent="-514350">
              <a:buFont typeface="+mj-lt"/>
              <a:buAutoNum type="alphaUcPeriod"/>
            </a:pPr>
            <a:r>
              <a:rPr lang="en-US" sz="2800" dirty="0">
                <a:solidFill>
                  <a:schemeClr val="bg1"/>
                </a:solidFill>
              </a:rPr>
              <a:t>Drinking an entire 20 ounce bottle of soy sauce.</a:t>
            </a:r>
          </a:p>
          <a:p>
            <a:pPr marL="514350" indent="-514350">
              <a:buFont typeface="+mj-lt"/>
              <a:buAutoNum type="alphaUcPeriod"/>
            </a:pPr>
            <a:r>
              <a:rPr lang="en-US" sz="2800" dirty="0">
                <a:solidFill>
                  <a:schemeClr val="bg1"/>
                </a:solidFill>
              </a:rPr>
              <a:t>Swallowing a silica gel desiccant packet.</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6628" y="4038600"/>
            <a:ext cx="1219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630757"/>
            <a:ext cx="3600450" cy="2236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1" name="AutoShape 1029">
            <a:hlinkClick r:id="" action="ppaction://hlinkshowjump?jump=firstslide" highlightClick="1"/>
          </p:cNvPr>
          <p:cNvSpPr>
            <a:spLocks noChangeArrowheads="1"/>
          </p:cNvSpPr>
          <p:nvPr/>
        </p:nvSpPr>
        <p:spPr bwMode="auto">
          <a:xfrm>
            <a:off x="7924800" y="5791200"/>
            <a:ext cx="1219200" cy="1066800"/>
          </a:xfrm>
          <a:prstGeom prst="actionButtonHom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itle 1"/>
          <p:cNvSpPr>
            <a:spLocks noGrp="1"/>
          </p:cNvSpPr>
          <p:nvPr>
            <p:ph type="title"/>
          </p:nvPr>
        </p:nvSpPr>
        <p:spPr>
          <a:xfrm>
            <a:off x="838200" y="740778"/>
            <a:ext cx="7924800" cy="685800"/>
          </a:xfrm>
        </p:spPr>
        <p:txBody>
          <a:bodyPr/>
          <a:lstStyle/>
          <a:p>
            <a:pPr algn="l"/>
            <a:r>
              <a:rPr lang="en-US" sz="3200" dirty="0">
                <a:solidFill>
                  <a:schemeClr val="bg1"/>
                </a:solidFill>
              </a:rPr>
              <a:t>A. Drinking an entire bottle of soy sauce. </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1965248"/>
            <a:ext cx="4495800" cy="4334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228600"/>
            <a:ext cx="4953000" cy="2286000"/>
          </a:xfrm>
        </p:spPr>
        <p:txBody>
          <a:bodyPr/>
          <a:lstStyle/>
          <a:p>
            <a:pPr algn="l"/>
            <a:r>
              <a:rPr lang="en-US" sz="3200" dirty="0">
                <a:solidFill>
                  <a:schemeClr val="bg1"/>
                </a:solidFill>
              </a:rPr>
              <a:t>What should you do if a venomous copperhead snake bites you?</a:t>
            </a:r>
          </a:p>
        </p:txBody>
      </p:sp>
      <p:sp>
        <p:nvSpPr>
          <p:cNvPr id="3" name="Content Placeholder 2"/>
          <p:cNvSpPr>
            <a:spLocks noGrp="1"/>
          </p:cNvSpPr>
          <p:nvPr>
            <p:ph idx="1"/>
          </p:nvPr>
        </p:nvSpPr>
        <p:spPr>
          <a:xfrm>
            <a:off x="838200" y="3276600"/>
            <a:ext cx="7543800" cy="2989521"/>
          </a:xfrm>
        </p:spPr>
        <p:txBody>
          <a:bodyPr/>
          <a:lstStyle/>
          <a:p>
            <a:pPr marL="514350" indent="-514350">
              <a:buFont typeface="+mj-lt"/>
              <a:buAutoNum type="alphaUcPeriod"/>
            </a:pPr>
            <a:r>
              <a:rPr lang="en-US" sz="2400" dirty="0">
                <a:solidFill>
                  <a:schemeClr val="bg1"/>
                </a:solidFill>
              </a:rPr>
              <a:t>Stay calm and go to the nearest hospital.</a:t>
            </a:r>
          </a:p>
          <a:p>
            <a:pPr marL="514350" indent="-514350">
              <a:buFont typeface="+mj-lt"/>
              <a:buAutoNum type="alphaUcPeriod"/>
            </a:pPr>
            <a:r>
              <a:rPr lang="en-US" sz="2400" dirty="0">
                <a:solidFill>
                  <a:schemeClr val="bg1"/>
                </a:solidFill>
              </a:rPr>
              <a:t>Wrap something tight above the bite to keep the venom from spreading.</a:t>
            </a:r>
          </a:p>
          <a:p>
            <a:pPr marL="514350" indent="-514350">
              <a:buFont typeface="+mj-lt"/>
              <a:buAutoNum type="alphaUcPeriod"/>
            </a:pPr>
            <a:r>
              <a:rPr lang="en-US" sz="2400" dirty="0">
                <a:solidFill>
                  <a:schemeClr val="bg1"/>
                </a:solidFill>
              </a:rPr>
              <a:t>Call your lawyer to make sure your will is up to date.</a:t>
            </a:r>
          </a:p>
          <a:p>
            <a:pPr marL="514350" indent="-514350">
              <a:buFont typeface="+mj-lt"/>
              <a:buAutoNum type="alphaUcPeriod"/>
            </a:pPr>
            <a:r>
              <a:rPr lang="en-US" sz="2400" dirty="0">
                <a:solidFill>
                  <a:schemeClr val="bg1"/>
                </a:solidFill>
              </a:rPr>
              <a:t>Cut the bite wound open and suck out the venom.</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57200"/>
            <a:ext cx="2819400" cy="1891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AutoShape 1028">
            <a:hlinkClick r:id="" action="ppaction://hlinkshowjump?jump=firstslide" highlightClick="1"/>
          </p:cNvPr>
          <p:cNvSpPr>
            <a:spLocks noChangeArrowheads="1"/>
          </p:cNvSpPr>
          <p:nvPr/>
        </p:nvSpPr>
        <p:spPr bwMode="auto">
          <a:xfrm>
            <a:off x="7924800" y="5791200"/>
            <a:ext cx="1219200" cy="1066800"/>
          </a:xfrm>
          <a:prstGeom prst="actionButtonHom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itle 1"/>
          <p:cNvSpPr>
            <a:spLocks noGrp="1"/>
          </p:cNvSpPr>
          <p:nvPr>
            <p:ph type="title"/>
          </p:nvPr>
        </p:nvSpPr>
        <p:spPr>
          <a:xfrm>
            <a:off x="762000" y="1905000"/>
            <a:ext cx="7772400" cy="1143000"/>
          </a:xfrm>
        </p:spPr>
        <p:txBody>
          <a:bodyPr/>
          <a:lstStyle/>
          <a:p>
            <a:pPr algn="l"/>
            <a:r>
              <a:rPr lang="en-US" sz="3200" dirty="0">
                <a:solidFill>
                  <a:schemeClr val="bg1"/>
                </a:solidFill>
              </a:rPr>
              <a:t>A. Stay calm and go to the nearest hospital. </a:t>
            </a:r>
            <a:br>
              <a:rPr lang="en-US" sz="3200" dirty="0">
                <a:solidFill>
                  <a:schemeClr val="bg1"/>
                </a:solidFill>
              </a:rPr>
            </a:br>
            <a:r>
              <a:rPr lang="en-US" sz="3200" dirty="0">
                <a:solidFill>
                  <a:schemeClr val="bg1"/>
                </a:solidFill>
              </a:rPr>
              <a:t/>
            </a:r>
            <a:br>
              <a:rPr lang="en-US" sz="3200" dirty="0">
                <a:solidFill>
                  <a:schemeClr val="bg1"/>
                </a:solidFill>
              </a:rPr>
            </a:br>
            <a:endParaRPr lang="en-US" sz="2400" dirty="0">
              <a:solidFill>
                <a:schemeClr val="bg1"/>
              </a:solidFill>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3519" y="3352800"/>
            <a:ext cx="5029200" cy="2537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199" y="3962400"/>
            <a:ext cx="8203017" cy="1143000"/>
          </a:xfrm>
        </p:spPr>
        <p:txBody>
          <a:bodyPr/>
          <a:lstStyle/>
          <a:p>
            <a:pPr algn="l"/>
            <a:r>
              <a:rPr lang="en-US" sz="3200" dirty="0">
                <a:solidFill>
                  <a:schemeClr val="bg1"/>
                </a:solidFill>
              </a:rPr>
              <a:t>True or False?</a:t>
            </a:r>
            <a:br>
              <a:rPr lang="en-US" sz="3200" dirty="0">
                <a:solidFill>
                  <a:schemeClr val="bg1"/>
                </a:solidFill>
              </a:rPr>
            </a:br>
            <a:r>
              <a:rPr lang="en-US" sz="3200" dirty="0">
                <a:solidFill>
                  <a:schemeClr val="bg1"/>
                </a:solidFill>
              </a:rPr>
              <a:t/>
            </a:r>
            <a:br>
              <a:rPr lang="en-US" sz="3200" dirty="0">
                <a:solidFill>
                  <a:schemeClr val="bg1"/>
                </a:solidFill>
              </a:rPr>
            </a:br>
            <a:r>
              <a:rPr lang="en-US" sz="3200" dirty="0">
                <a:solidFill>
                  <a:schemeClr val="bg1"/>
                </a:solidFill>
              </a:rPr>
              <a:t>Only the female black widow spider is dangerous to people.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409574"/>
            <a:ext cx="3962400" cy="2662238"/>
          </a:xfrm>
          <a:prstGeom prst="rect">
            <a:avLst/>
          </a:prstGeom>
        </p:spPr>
      </p:pic>
    </p:spTree>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AutoShape 1028">
            <a:hlinkClick r:id="" action="ppaction://hlinkshowjump?jump=firstslide" highlightClick="1"/>
          </p:cNvPr>
          <p:cNvSpPr>
            <a:spLocks noChangeArrowheads="1"/>
          </p:cNvSpPr>
          <p:nvPr/>
        </p:nvSpPr>
        <p:spPr bwMode="auto">
          <a:xfrm>
            <a:off x="7924800" y="5791200"/>
            <a:ext cx="1219200" cy="1066800"/>
          </a:xfrm>
          <a:prstGeom prst="actionButtonHom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35" name="Rectangle 1031"/>
          <p:cNvSpPr>
            <a:spLocks noGrp="1" noChangeArrowheads="1"/>
          </p:cNvSpPr>
          <p:nvPr>
            <p:ph type="title"/>
          </p:nvPr>
        </p:nvSpPr>
        <p:spPr>
          <a:xfrm>
            <a:off x="828822" y="2971800"/>
            <a:ext cx="7101840" cy="1143000"/>
          </a:xfrm>
        </p:spPr>
        <p:txBody>
          <a:bodyPr/>
          <a:lstStyle/>
          <a:p>
            <a:r>
              <a:rPr lang="en-US" altLang="en-US" sz="4000" dirty="0">
                <a:solidFill>
                  <a:schemeClr val="bg1"/>
                </a:solidFill>
              </a:rPr>
              <a:t>True.</a:t>
            </a:r>
          </a:p>
        </p:txBody>
      </p:sp>
    </p:spTree>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95400"/>
            <a:ext cx="7772400" cy="3200400"/>
          </a:xfrm>
        </p:spPr>
        <p:txBody>
          <a:bodyPr/>
          <a:lstStyle/>
          <a:p>
            <a:pPr algn="l"/>
            <a:r>
              <a:rPr lang="en-US" sz="2800" dirty="0">
                <a:solidFill>
                  <a:schemeClr val="bg1"/>
                </a:solidFill>
              </a:rPr>
              <a:t>You injured your knee running. One day you see an ad for an herbal product that claims to reduce pain “naturally.” </a:t>
            </a:r>
            <a:br>
              <a:rPr lang="en-US" sz="2800" dirty="0">
                <a:solidFill>
                  <a:schemeClr val="bg1"/>
                </a:solidFill>
              </a:rPr>
            </a:br>
            <a:r>
              <a:rPr lang="en-US" sz="2800" dirty="0">
                <a:solidFill>
                  <a:schemeClr val="bg1"/>
                </a:solidFill>
              </a:rPr>
              <a:t/>
            </a:r>
            <a:br>
              <a:rPr lang="en-US" sz="2800" dirty="0">
                <a:solidFill>
                  <a:schemeClr val="bg1"/>
                </a:solidFill>
              </a:rPr>
            </a:br>
            <a:r>
              <a:rPr lang="en-US" sz="2800" dirty="0">
                <a:solidFill>
                  <a:schemeClr val="bg1"/>
                </a:solidFill>
              </a:rPr>
              <a:t>The ad says “it’s not a drug; it’s made from a plant found in the rain forest,” and therefore cannot harm you. Is this true—things that are ‘natural’ cannot harm you?</a:t>
            </a:r>
            <a:br>
              <a:rPr lang="en-US" sz="2800" dirty="0">
                <a:solidFill>
                  <a:schemeClr val="bg1"/>
                </a:solidFill>
              </a:rPr>
            </a:br>
            <a:r>
              <a:rPr lang="en-US" sz="2800" dirty="0">
                <a:solidFill>
                  <a:schemeClr val="bg1"/>
                </a:solidFill>
              </a:rPr>
              <a:t/>
            </a:r>
            <a:br>
              <a:rPr lang="en-US" sz="2800" dirty="0">
                <a:solidFill>
                  <a:schemeClr val="bg1"/>
                </a:solidFill>
              </a:rPr>
            </a:br>
            <a:r>
              <a:rPr lang="en-US" sz="2800" dirty="0">
                <a:solidFill>
                  <a:schemeClr val="bg1"/>
                </a:solidFill>
              </a:rPr>
              <a:t>YES or NO?</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4191000"/>
            <a:ext cx="2641600" cy="1981200"/>
          </a:xfrm>
          <a:prstGeom prst="rect">
            <a:avLst/>
          </a:prstGeom>
        </p:spPr>
      </p:pic>
    </p:spTree>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8" name="AutoShape 2052">
            <a:hlinkClick r:id="" action="ppaction://hlinkshowjump?jump=firstslide" highlightClick="1"/>
          </p:cNvPr>
          <p:cNvSpPr>
            <a:spLocks noChangeArrowheads="1"/>
          </p:cNvSpPr>
          <p:nvPr/>
        </p:nvSpPr>
        <p:spPr bwMode="auto">
          <a:xfrm>
            <a:off x="7924800" y="5791200"/>
            <a:ext cx="1219200" cy="1066800"/>
          </a:xfrm>
          <a:prstGeom prst="actionButtonHom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itle 1"/>
          <p:cNvSpPr>
            <a:spLocks noGrp="1"/>
          </p:cNvSpPr>
          <p:nvPr>
            <p:ph type="title"/>
          </p:nvPr>
        </p:nvSpPr>
        <p:spPr>
          <a:xfrm>
            <a:off x="685800" y="457200"/>
            <a:ext cx="7543800" cy="1143000"/>
          </a:xfrm>
        </p:spPr>
        <p:txBody>
          <a:bodyPr/>
          <a:lstStyle/>
          <a:p>
            <a:pPr algn="l"/>
            <a:r>
              <a:rPr lang="en-US" sz="3200" dirty="0">
                <a:solidFill>
                  <a:schemeClr val="bg1"/>
                </a:solidFill>
              </a:rPr>
              <a:t>No. ‘Natural’ does NOT mean ‘safe’.</a:t>
            </a:r>
            <a:endParaRPr lang="en-US" sz="3200" i="1" dirty="0">
              <a:solidFill>
                <a:schemeClr val="bg1"/>
              </a:solidFill>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2608" r="34221" b="3383"/>
          <a:stretch/>
        </p:blipFill>
        <p:spPr bwMode="auto">
          <a:xfrm>
            <a:off x="1981200" y="1737746"/>
            <a:ext cx="4648200" cy="474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676400"/>
          </a:xfrm>
        </p:spPr>
        <p:txBody>
          <a:bodyPr/>
          <a:lstStyle/>
          <a:p>
            <a:pPr algn="l"/>
            <a:r>
              <a:rPr lang="en-US" sz="3200" dirty="0">
                <a:solidFill>
                  <a:schemeClr val="bg1"/>
                </a:solidFill>
              </a:rPr>
              <a:t>While swimming in the ocean you are stung on the foot by a jellyfish. It really hurts! Which of the following will help relieve the pain?</a:t>
            </a:r>
          </a:p>
        </p:txBody>
      </p:sp>
      <p:sp>
        <p:nvSpPr>
          <p:cNvPr id="3" name="Content Placeholder 2"/>
          <p:cNvSpPr>
            <a:spLocks noGrp="1"/>
          </p:cNvSpPr>
          <p:nvPr>
            <p:ph idx="1"/>
          </p:nvPr>
        </p:nvSpPr>
        <p:spPr>
          <a:xfrm>
            <a:off x="685799" y="3036569"/>
            <a:ext cx="6781800" cy="1676400"/>
          </a:xfrm>
        </p:spPr>
        <p:txBody>
          <a:bodyPr/>
          <a:lstStyle/>
          <a:p>
            <a:pPr marL="514350" indent="-514350">
              <a:buFont typeface="+mj-lt"/>
              <a:buAutoNum type="alphaUcPeriod"/>
            </a:pPr>
            <a:r>
              <a:rPr lang="en-US" sz="2800" dirty="0">
                <a:solidFill>
                  <a:schemeClr val="bg1"/>
                </a:solidFill>
              </a:rPr>
              <a:t>Apply vinegar to your foot.</a:t>
            </a:r>
          </a:p>
          <a:p>
            <a:pPr marL="514350" indent="-514350">
              <a:buFont typeface="+mj-lt"/>
              <a:buAutoNum type="alphaUcPeriod"/>
            </a:pPr>
            <a:r>
              <a:rPr lang="en-US" sz="2800" dirty="0">
                <a:solidFill>
                  <a:schemeClr val="bg1"/>
                </a:solidFill>
              </a:rPr>
              <a:t>Drink vinegar.</a:t>
            </a:r>
          </a:p>
          <a:p>
            <a:pPr marL="514350" indent="-514350">
              <a:buFont typeface="+mj-lt"/>
              <a:buAutoNum type="alphaUcPeriod"/>
            </a:pPr>
            <a:r>
              <a:rPr lang="en-US" sz="2800" dirty="0">
                <a:solidFill>
                  <a:schemeClr val="bg1"/>
                </a:solidFill>
              </a:rPr>
              <a:t>Apply bleach to your foot.</a:t>
            </a:r>
          </a:p>
          <a:p>
            <a:pPr marL="514350" indent="-514350">
              <a:buFont typeface="+mj-lt"/>
              <a:buAutoNum type="alphaUcPeriod"/>
            </a:pPr>
            <a:r>
              <a:rPr lang="en-US" sz="2800" dirty="0">
                <a:solidFill>
                  <a:schemeClr val="bg1"/>
                </a:solidFill>
              </a:rPr>
              <a:t>Have someone urinate on your foot.</a:t>
            </a: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6184900" y="3721100"/>
            <a:ext cx="3124200" cy="208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4" name="AutoShape 2052">
            <a:hlinkClick r:id="" action="ppaction://hlinkshowjump?jump=firstslide" highlightClick="1"/>
          </p:cNvPr>
          <p:cNvSpPr>
            <a:spLocks noChangeArrowheads="1"/>
          </p:cNvSpPr>
          <p:nvPr/>
        </p:nvSpPr>
        <p:spPr bwMode="auto">
          <a:xfrm>
            <a:off x="7924800" y="5791200"/>
            <a:ext cx="1219200" cy="1066800"/>
          </a:xfrm>
          <a:prstGeom prst="actionButtonHom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itle 1"/>
          <p:cNvSpPr>
            <a:spLocks noGrp="1"/>
          </p:cNvSpPr>
          <p:nvPr>
            <p:ph type="title"/>
          </p:nvPr>
        </p:nvSpPr>
        <p:spPr>
          <a:xfrm>
            <a:off x="3276600" y="609600"/>
            <a:ext cx="5181600" cy="1143000"/>
          </a:xfrm>
        </p:spPr>
        <p:txBody>
          <a:bodyPr/>
          <a:lstStyle/>
          <a:p>
            <a:pPr algn="l"/>
            <a:r>
              <a:rPr lang="en-US" sz="3200" dirty="0">
                <a:solidFill>
                  <a:schemeClr val="bg1"/>
                </a:solidFill>
              </a:rPr>
              <a:t>A: Apply vinegar to your foot.</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514600"/>
            <a:ext cx="4422775" cy="3375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63828" y="3276600"/>
            <a:ext cx="3276600" cy="830997"/>
          </a:xfrm>
          <a:prstGeom prst="rect">
            <a:avLst/>
          </a:prstGeom>
          <a:noFill/>
        </p:spPr>
        <p:txBody>
          <a:bodyPr wrap="square" rtlCol="0">
            <a:spAutoFit/>
          </a:bodyPr>
          <a:lstStyle/>
          <a:p>
            <a:pPr algn="l"/>
            <a:r>
              <a:rPr lang="en-US" sz="2400" dirty="0">
                <a:solidFill>
                  <a:schemeClr val="bg1"/>
                </a:solidFill>
              </a:rPr>
              <a:t>Don’t believe what you see on TV. </a:t>
            </a:r>
          </a:p>
        </p:txBody>
      </p:sp>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05765"/>
            <a:ext cx="2689245" cy="1804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63828" y="5029200"/>
            <a:ext cx="2988972" cy="253916"/>
          </a:xfrm>
          <a:prstGeom prst="rect">
            <a:avLst/>
          </a:prstGeom>
          <a:noFill/>
        </p:spPr>
        <p:txBody>
          <a:bodyPr wrap="square" rtlCol="0">
            <a:spAutoFit/>
          </a:bodyPr>
          <a:lstStyle/>
          <a:p>
            <a:pPr algn="r"/>
            <a:r>
              <a:rPr lang="en-US" sz="1050" dirty="0">
                <a:solidFill>
                  <a:schemeClr val="bg1"/>
                </a:solidFill>
              </a:rPr>
              <a:t>[photo: Warner Bros Studio]</a:t>
            </a:r>
            <a:endParaRPr lang="en-US" sz="1050" dirty="0"/>
          </a:p>
        </p:txBody>
      </p:sp>
    </p:spTree>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1447800" y="3170238"/>
            <a:ext cx="6248400" cy="6413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en-US" sz="3600">
              <a:solidFill>
                <a:schemeClr val="bg1"/>
              </a:solidFill>
            </a:endParaRPr>
          </a:p>
        </p:txBody>
      </p:sp>
      <p:sp>
        <p:nvSpPr>
          <p:cNvPr id="3075" name="Text Box 3"/>
          <p:cNvSpPr txBox="1">
            <a:spLocks noChangeArrowheads="1"/>
          </p:cNvSpPr>
          <p:nvPr/>
        </p:nvSpPr>
        <p:spPr bwMode="auto">
          <a:xfrm>
            <a:off x="4937125" y="2863850"/>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400"/>
          </a:p>
        </p:txBody>
      </p:sp>
      <p:sp>
        <p:nvSpPr>
          <p:cNvPr id="9" name="Title 8"/>
          <p:cNvSpPr>
            <a:spLocks noGrp="1"/>
          </p:cNvSpPr>
          <p:nvPr>
            <p:ph type="title"/>
          </p:nvPr>
        </p:nvSpPr>
        <p:spPr>
          <a:xfrm>
            <a:off x="990600" y="609600"/>
            <a:ext cx="6781800" cy="1143000"/>
          </a:xfrm>
        </p:spPr>
        <p:txBody>
          <a:bodyPr/>
          <a:lstStyle/>
          <a:p>
            <a:pPr algn="l"/>
            <a:r>
              <a:rPr lang="en-US" sz="3200" dirty="0">
                <a:solidFill>
                  <a:schemeClr val="bg1"/>
                </a:solidFill>
              </a:rPr>
              <a:t>Both are serious poisonings, but which of these </a:t>
            </a:r>
            <a:r>
              <a:rPr lang="en-US" sz="3200" i="1" dirty="0">
                <a:solidFill>
                  <a:schemeClr val="bg1"/>
                </a:solidFill>
              </a:rPr>
              <a:t>kills the most people </a:t>
            </a:r>
            <a:r>
              <a:rPr lang="en-US" sz="3200" dirty="0">
                <a:solidFill>
                  <a:schemeClr val="bg1"/>
                </a:solidFill>
              </a:rPr>
              <a:t>each year?</a:t>
            </a:r>
          </a:p>
        </p:txBody>
      </p:sp>
      <p:sp>
        <p:nvSpPr>
          <p:cNvPr id="10" name="Content Placeholder 9"/>
          <p:cNvSpPr>
            <a:spLocks noGrp="1"/>
          </p:cNvSpPr>
          <p:nvPr>
            <p:ph idx="1"/>
          </p:nvPr>
        </p:nvSpPr>
        <p:spPr>
          <a:xfrm>
            <a:off x="2819400" y="2743200"/>
            <a:ext cx="5638800" cy="3352800"/>
          </a:xfrm>
        </p:spPr>
        <p:txBody>
          <a:bodyPr/>
          <a:lstStyle/>
          <a:p>
            <a:pPr marL="514350" indent="-514350">
              <a:buFont typeface="+mj-lt"/>
              <a:buAutoNum type="arabicPeriod"/>
            </a:pPr>
            <a:r>
              <a:rPr lang="en-US" dirty="0">
                <a:solidFill>
                  <a:schemeClr val="bg1"/>
                </a:solidFill>
              </a:rPr>
              <a:t>Rattlesnake bites</a:t>
            </a:r>
          </a:p>
          <a:p>
            <a:pPr marL="514350" indent="-514350">
              <a:buFont typeface="+mj-lt"/>
              <a:buAutoNum type="arabicPeriod"/>
            </a:pPr>
            <a:r>
              <a:rPr lang="en-US" dirty="0">
                <a:solidFill>
                  <a:schemeClr val="bg1"/>
                </a:solidFill>
              </a:rPr>
              <a:t>Alcohol</a:t>
            </a:r>
          </a:p>
        </p:txBody>
      </p:sp>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a:solidFill>
                  <a:schemeClr val="bg1"/>
                </a:solidFill>
              </a:rPr>
              <a:t>Which of the following are most likely to be bitten by a snake?</a:t>
            </a:r>
          </a:p>
        </p:txBody>
      </p:sp>
      <p:sp>
        <p:nvSpPr>
          <p:cNvPr id="3" name="Content Placeholder 2"/>
          <p:cNvSpPr>
            <a:spLocks noGrp="1"/>
          </p:cNvSpPr>
          <p:nvPr>
            <p:ph idx="1"/>
          </p:nvPr>
        </p:nvSpPr>
        <p:spPr>
          <a:xfrm>
            <a:off x="838200" y="2438400"/>
            <a:ext cx="7620000" cy="3657600"/>
          </a:xfrm>
        </p:spPr>
        <p:txBody>
          <a:bodyPr/>
          <a:lstStyle/>
          <a:p>
            <a:pPr marL="514350" indent="-514350">
              <a:buFont typeface="+mj-lt"/>
              <a:buAutoNum type="alphaUcPeriod"/>
            </a:pPr>
            <a:r>
              <a:rPr lang="en-US" sz="2800" dirty="0">
                <a:solidFill>
                  <a:schemeClr val="bg1"/>
                </a:solidFill>
              </a:rPr>
              <a:t>85 year old senior adults, because they can’t move fast enough to get out of the way.</a:t>
            </a:r>
          </a:p>
          <a:p>
            <a:pPr marL="514350" indent="-514350">
              <a:buFont typeface="+mj-lt"/>
              <a:buAutoNum type="alphaUcPeriod"/>
            </a:pPr>
            <a:r>
              <a:rPr lang="en-US" sz="2800" dirty="0">
                <a:solidFill>
                  <a:schemeClr val="bg1"/>
                </a:solidFill>
              </a:rPr>
              <a:t>3 year old children, because they are closer to the ground.</a:t>
            </a:r>
          </a:p>
          <a:p>
            <a:pPr marL="514350" indent="-514350">
              <a:buFont typeface="+mj-lt"/>
              <a:buAutoNum type="alphaUcPeriod"/>
            </a:pPr>
            <a:r>
              <a:rPr lang="en-US" sz="2800" dirty="0">
                <a:solidFill>
                  <a:schemeClr val="bg1"/>
                </a:solidFill>
              </a:rPr>
              <a:t>Men.</a:t>
            </a:r>
          </a:p>
          <a:p>
            <a:pPr marL="514350" indent="-514350">
              <a:buFont typeface="+mj-lt"/>
              <a:buAutoNum type="alphaUcPeriod"/>
            </a:pPr>
            <a:r>
              <a:rPr lang="en-US" sz="2800" dirty="0">
                <a:solidFill>
                  <a:schemeClr val="bg1"/>
                </a:solidFill>
              </a:rPr>
              <a:t>Math teachers.</a:t>
            </a:r>
          </a:p>
        </p:txBody>
      </p:sp>
    </p:spTree>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0" name="AutoShape 1028">
            <a:hlinkClick r:id="" action="ppaction://hlinkshowjump?jump=firstslide" highlightClick="1"/>
          </p:cNvPr>
          <p:cNvSpPr>
            <a:spLocks noChangeArrowheads="1"/>
          </p:cNvSpPr>
          <p:nvPr/>
        </p:nvSpPr>
        <p:spPr bwMode="auto">
          <a:xfrm>
            <a:off x="7924800" y="5791200"/>
            <a:ext cx="1219200" cy="1066800"/>
          </a:xfrm>
          <a:prstGeom prst="actionButtonHom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itle 1"/>
          <p:cNvSpPr>
            <a:spLocks noGrp="1"/>
          </p:cNvSpPr>
          <p:nvPr>
            <p:ph type="title"/>
          </p:nvPr>
        </p:nvSpPr>
        <p:spPr>
          <a:xfrm>
            <a:off x="609600" y="838200"/>
            <a:ext cx="7772400" cy="1524000"/>
          </a:xfrm>
        </p:spPr>
        <p:txBody>
          <a:bodyPr/>
          <a:lstStyle/>
          <a:p>
            <a:r>
              <a:rPr lang="en-US" sz="3200" dirty="0">
                <a:solidFill>
                  <a:schemeClr val="bg1"/>
                </a:solidFill>
              </a:rPr>
              <a:t>C: Men</a:t>
            </a:r>
            <a:r>
              <a:rPr lang="en-US" dirty="0">
                <a:solidFill>
                  <a:schemeClr val="bg1"/>
                </a:solidFill>
              </a:rPr>
              <a:t/>
            </a:r>
            <a:br>
              <a:rPr lang="en-US" dirty="0">
                <a:solidFill>
                  <a:schemeClr val="bg1"/>
                </a:solidFill>
              </a:rPr>
            </a:br>
            <a:endParaRPr lang="en-US" sz="3200" dirty="0">
              <a:solidFill>
                <a:schemeClr val="bg1"/>
              </a:solidFill>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640" y="3687127"/>
            <a:ext cx="3962400" cy="2637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Callout 2"/>
          <p:cNvSpPr/>
          <p:nvPr/>
        </p:nvSpPr>
        <p:spPr bwMode="auto">
          <a:xfrm>
            <a:off x="4114800" y="2819400"/>
            <a:ext cx="3581400" cy="1424463"/>
          </a:xfrm>
          <a:prstGeom prst="wedgeEllipseCallout">
            <a:avLst>
              <a:gd name="adj1" fmla="val -46365"/>
              <a:gd name="adj2" fmla="val 94596"/>
            </a:avLst>
          </a:prstGeom>
          <a:solidFill>
            <a:srgbClr val="CCFF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Kristen ITC" panose="03050502040202030202" pitchFamily="66" charset="0"/>
              </a:rPr>
              <a:t>Just leave me alone.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Kristen ITC" panose="03050502040202030202" pitchFamily="66" charset="0"/>
              </a:rPr>
              <a:t>I don’t want to bite you!</a:t>
            </a:r>
          </a:p>
        </p:txBody>
      </p:sp>
    </p:spTree>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a:solidFill>
                  <a:schemeClr val="bg1"/>
                </a:solidFill>
              </a:rPr>
              <a:t>Which of the following has been linked to teen marijuana use?</a:t>
            </a:r>
          </a:p>
        </p:txBody>
      </p:sp>
      <p:sp>
        <p:nvSpPr>
          <p:cNvPr id="3" name="Content Placeholder 2"/>
          <p:cNvSpPr>
            <a:spLocks noGrp="1"/>
          </p:cNvSpPr>
          <p:nvPr>
            <p:ph idx="1"/>
          </p:nvPr>
        </p:nvSpPr>
        <p:spPr>
          <a:xfrm>
            <a:off x="1600200" y="2286000"/>
            <a:ext cx="6858000" cy="3810000"/>
          </a:xfrm>
        </p:spPr>
        <p:txBody>
          <a:bodyPr/>
          <a:lstStyle/>
          <a:p>
            <a:pPr marL="514350" indent="-514350">
              <a:buFont typeface="+mj-lt"/>
              <a:buAutoNum type="alphaUcPeriod"/>
            </a:pPr>
            <a:r>
              <a:rPr lang="en-US" dirty="0">
                <a:solidFill>
                  <a:schemeClr val="bg1"/>
                </a:solidFill>
              </a:rPr>
              <a:t>Acne</a:t>
            </a:r>
          </a:p>
          <a:p>
            <a:pPr marL="514350" indent="-514350">
              <a:buFont typeface="+mj-lt"/>
              <a:buAutoNum type="alphaUcPeriod"/>
            </a:pPr>
            <a:r>
              <a:rPr lang="en-US" dirty="0">
                <a:solidFill>
                  <a:schemeClr val="bg1"/>
                </a:solidFill>
              </a:rPr>
              <a:t>Depression and suicide</a:t>
            </a:r>
          </a:p>
          <a:p>
            <a:pPr marL="514350" indent="-514350">
              <a:buFont typeface="+mj-lt"/>
              <a:buAutoNum type="alphaUcPeriod"/>
            </a:pPr>
            <a:r>
              <a:rPr lang="en-US" dirty="0">
                <a:solidFill>
                  <a:schemeClr val="bg1"/>
                </a:solidFill>
              </a:rPr>
              <a:t>Tooth decay</a:t>
            </a:r>
          </a:p>
          <a:p>
            <a:pPr marL="514350" indent="-514350">
              <a:buFont typeface="+mj-lt"/>
              <a:buAutoNum type="alphaUcPeriod"/>
            </a:pPr>
            <a:r>
              <a:rPr lang="en-US" dirty="0">
                <a:solidFill>
                  <a:schemeClr val="bg1"/>
                </a:solidFill>
              </a:rPr>
              <a:t>Brain cancer</a:t>
            </a:r>
          </a:p>
          <a:p>
            <a:endParaRPr lang="en-US" dirty="0">
              <a:solidFill>
                <a:schemeClr val="bg1"/>
              </a:solidFill>
            </a:endParaRPr>
          </a:p>
        </p:txBody>
      </p:sp>
    </p:spTree>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6" name="AutoShape 1028">
            <a:hlinkClick r:id="" action="ppaction://hlinkshowjump?jump=firstslide" highlightClick="1"/>
          </p:cNvPr>
          <p:cNvSpPr>
            <a:spLocks noChangeArrowheads="1"/>
          </p:cNvSpPr>
          <p:nvPr/>
        </p:nvSpPr>
        <p:spPr bwMode="auto">
          <a:xfrm>
            <a:off x="7924800" y="5791200"/>
            <a:ext cx="1219200" cy="1066800"/>
          </a:xfrm>
          <a:prstGeom prst="actionButtonHom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itle 1"/>
          <p:cNvSpPr>
            <a:spLocks noGrp="1"/>
          </p:cNvSpPr>
          <p:nvPr>
            <p:ph type="title"/>
          </p:nvPr>
        </p:nvSpPr>
        <p:spPr>
          <a:xfrm>
            <a:off x="381000" y="609600"/>
            <a:ext cx="8305800" cy="1828800"/>
          </a:xfrm>
        </p:spPr>
        <p:txBody>
          <a:bodyPr/>
          <a:lstStyle/>
          <a:p>
            <a:pPr algn="l"/>
            <a:r>
              <a:rPr lang="en-US" sz="4000" dirty="0">
                <a:solidFill>
                  <a:schemeClr val="bg1"/>
                </a:solidFill>
              </a:rPr>
              <a:t>B: Depression and suicide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514600"/>
            <a:ext cx="4191000" cy="2785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0"/>
            <a:ext cx="8153400" cy="5105400"/>
          </a:xfrm>
        </p:spPr>
        <p:txBody>
          <a:bodyPr/>
          <a:lstStyle/>
          <a:p>
            <a:pPr marL="0" indent="0">
              <a:buNone/>
            </a:pPr>
            <a:r>
              <a:rPr lang="en-US" dirty="0">
                <a:solidFill>
                  <a:schemeClr val="bg1"/>
                </a:solidFill>
              </a:rPr>
              <a:t>You are on vacation in California and need to call poison control. What should you do?</a:t>
            </a:r>
          </a:p>
          <a:p>
            <a:pPr marL="0" indent="0">
              <a:buNone/>
            </a:pPr>
            <a:endParaRPr lang="en-US" sz="2400" dirty="0">
              <a:solidFill>
                <a:schemeClr val="bg1"/>
              </a:solidFill>
            </a:endParaRPr>
          </a:p>
          <a:p>
            <a:pPr marL="857250" lvl="1" indent="-457200">
              <a:buFont typeface="+mj-lt"/>
              <a:buAutoNum type="alphaUcPeriod"/>
            </a:pPr>
            <a:r>
              <a:rPr lang="en-US" dirty="0">
                <a:solidFill>
                  <a:schemeClr val="bg1"/>
                </a:solidFill>
              </a:rPr>
              <a:t>Call information or search the internet to get the correct number for the California Poison Center, otherwise there may be an additional charge.</a:t>
            </a:r>
          </a:p>
          <a:p>
            <a:pPr marL="857250" lvl="1" indent="-457200">
              <a:buFont typeface="+mj-lt"/>
              <a:buAutoNum type="alphaUcPeriod"/>
            </a:pPr>
            <a:r>
              <a:rPr lang="en-US" dirty="0">
                <a:solidFill>
                  <a:schemeClr val="bg1"/>
                </a:solidFill>
              </a:rPr>
              <a:t>Call the Georgia Poison Center number you have stored in your phone.</a:t>
            </a:r>
          </a:p>
        </p:txBody>
      </p:sp>
    </p:spTree>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AutoShape 4">
            <a:hlinkClick r:id="" action="ppaction://hlinkshowjump?jump=firstslide" highlightClick="1"/>
          </p:cNvPr>
          <p:cNvSpPr>
            <a:spLocks noChangeArrowheads="1"/>
          </p:cNvSpPr>
          <p:nvPr/>
        </p:nvSpPr>
        <p:spPr bwMode="auto">
          <a:xfrm>
            <a:off x="7924800" y="5791200"/>
            <a:ext cx="1219200" cy="1066800"/>
          </a:xfrm>
          <a:prstGeom prst="actionButtonHom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itle 1"/>
          <p:cNvSpPr>
            <a:spLocks noGrp="1"/>
          </p:cNvSpPr>
          <p:nvPr>
            <p:ph type="title"/>
          </p:nvPr>
        </p:nvSpPr>
        <p:spPr>
          <a:xfrm>
            <a:off x="381000" y="304800"/>
            <a:ext cx="8077200" cy="1143000"/>
          </a:xfrm>
        </p:spPr>
        <p:txBody>
          <a:bodyPr/>
          <a:lstStyle/>
          <a:p>
            <a:pPr algn="l"/>
            <a:r>
              <a:rPr lang="en-US" sz="2800" dirty="0">
                <a:solidFill>
                  <a:schemeClr val="bg1"/>
                </a:solidFill>
              </a:rPr>
              <a:t>B: Call the Georgia Poison Center number. It’s the same.</a:t>
            </a:r>
          </a:p>
        </p:txBody>
      </p:sp>
      <p:sp>
        <p:nvSpPr>
          <p:cNvPr id="3" name="TextBox 2"/>
          <p:cNvSpPr txBox="1"/>
          <p:nvPr/>
        </p:nvSpPr>
        <p:spPr>
          <a:xfrm>
            <a:off x="1295400" y="5875824"/>
            <a:ext cx="5867400" cy="461665"/>
          </a:xfrm>
          <a:prstGeom prst="rect">
            <a:avLst/>
          </a:prstGeom>
          <a:noFill/>
        </p:spPr>
        <p:txBody>
          <a:bodyPr wrap="square" rtlCol="0">
            <a:spAutoFit/>
          </a:bodyPr>
          <a:lstStyle/>
          <a:p>
            <a:r>
              <a:rPr lang="en-US" sz="2400" i="1" dirty="0">
                <a:solidFill>
                  <a:schemeClr val="bg1"/>
                </a:solidFill>
              </a:rPr>
              <a:t>Many poison centers—but only one number.</a:t>
            </a:r>
          </a:p>
        </p:txBody>
      </p:sp>
      <p:pic>
        <p:nvPicPr>
          <p:cNvPr id="7" name="Picture 6">
            <a:extLst>
              <a:ext uri="{FF2B5EF4-FFF2-40B4-BE49-F238E27FC236}">
                <a16:creationId xmlns:a16="http://schemas.microsoft.com/office/drawing/2014/main" id="{7D3793C7-D3AE-48BB-9FC4-F27D95CB36E1}"/>
              </a:ext>
            </a:extLst>
          </p:cNvPr>
          <p:cNvPicPr>
            <a:picLocks noChangeAspect="1"/>
          </p:cNvPicPr>
          <p:nvPr/>
        </p:nvPicPr>
        <p:blipFill rotWithShape="1">
          <a:blip r:embed="rId3"/>
          <a:srcRect l="900" t="10581" r="-900" b="133"/>
          <a:stretch/>
        </p:blipFill>
        <p:spPr>
          <a:xfrm>
            <a:off x="385901" y="1296964"/>
            <a:ext cx="8372198" cy="4264071"/>
          </a:xfrm>
          <a:prstGeom prst="rect">
            <a:avLst/>
          </a:prstGeom>
        </p:spPr>
      </p:pic>
      <p:sp>
        <p:nvSpPr>
          <p:cNvPr id="8" name="Rectangle 7">
            <a:extLst>
              <a:ext uri="{FF2B5EF4-FFF2-40B4-BE49-F238E27FC236}">
                <a16:creationId xmlns:a16="http://schemas.microsoft.com/office/drawing/2014/main" id="{D5347089-8A84-4AEB-931D-064D47831D96}"/>
              </a:ext>
            </a:extLst>
          </p:cNvPr>
          <p:cNvSpPr/>
          <p:nvPr/>
        </p:nvSpPr>
        <p:spPr>
          <a:xfrm>
            <a:off x="381001" y="4648199"/>
            <a:ext cx="2895600" cy="912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a:solidFill>
                  <a:schemeClr val="bg1"/>
                </a:solidFill>
              </a:rPr>
              <a:t>Who answers the phone when you call the poison center at 1-800-222-1222?</a:t>
            </a:r>
          </a:p>
        </p:txBody>
      </p:sp>
      <p:sp>
        <p:nvSpPr>
          <p:cNvPr id="3" name="Content Placeholder 2"/>
          <p:cNvSpPr>
            <a:spLocks noGrp="1"/>
          </p:cNvSpPr>
          <p:nvPr>
            <p:ph idx="1"/>
          </p:nvPr>
        </p:nvSpPr>
        <p:spPr>
          <a:xfrm>
            <a:off x="1066800" y="2438400"/>
            <a:ext cx="7391400" cy="3657600"/>
          </a:xfrm>
        </p:spPr>
        <p:txBody>
          <a:bodyPr/>
          <a:lstStyle/>
          <a:p>
            <a:pPr marL="514350" indent="-514350">
              <a:buFont typeface="+mj-lt"/>
              <a:buAutoNum type="alphaUcPeriod"/>
            </a:pPr>
            <a:r>
              <a:rPr lang="en-US" sz="2800" dirty="0">
                <a:solidFill>
                  <a:schemeClr val="bg1"/>
                </a:solidFill>
              </a:rPr>
              <a:t>Nurses, doctors, pharmacists and other healthcare professionals with special training in treating poisonings. </a:t>
            </a:r>
          </a:p>
          <a:p>
            <a:pPr marL="514350" indent="-514350">
              <a:buFont typeface="+mj-lt"/>
              <a:buAutoNum type="alphaUcPeriod"/>
            </a:pPr>
            <a:r>
              <a:rPr lang="en-US" sz="2800" dirty="0">
                <a:solidFill>
                  <a:schemeClr val="bg1"/>
                </a:solidFill>
              </a:rPr>
              <a:t>A secretary who will take a message and have an expert call you back.</a:t>
            </a:r>
          </a:p>
          <a:p>
            <a:pPr marL="514350" indent="-514350">
              <a:buFont typeface="+mj-lt"/>
              <a:buAutoNum type="alphaUcPeriod"/>
            </a:pPr>
            <a:r>
              <a:rPr lang="en-US" sz="2800" dirty="0">
                <a:solidFill>
                  <a:schemeClr val="bg1"/>
                </a:solidFill>
              </a:rPr>
              <a:t>The 9-1-1 operator.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4648200"/>
            <a:ext cx="1943100" cy="1828800"/>
          </a:xfrm>
          <a:prstGeom prst="rect">
            <a:avLst/>
          </a:prstGeom>
        </p:spPr>
      </p:pic>
    </p:spTree>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8" name="AutoShape 4">
            <a:hlinkClick r:id="" action="ppaction://hlinkshowjump?jump=firstslide" highlightClick="1"/>
          </p:cNvPr>
          <p:cNvSpPr>
            <a:spLocks noChangeArrowheads="1"/>
          </p:cNvSpPr>
          <p:nvPr/>
        </p:nvSpPr>
        <p:spPr bwMode="auto">
          <a:xfrm>
            <a:off x="7924800" y="5791200"/>
            <a:ext cx="1219200" cy="1066800"/>
          </a:xfrm>
          <a:prstGeom prst="actionButtonHom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itle 1"/>
          <p:cNvSpPr>
            <a:spLocks noGrp="1"/>
          </p:cNvSpPr>
          <p:nvPr>
            <p:ph type="title"/>
          </p:nvPr>
        </p:nvSpPr>
        <p:spPr/>
        <p:txBody>
          <a:bodyPr/>
          <a:lstStyle/>
          <a:p>
            <a:pPr algn="l"/>
            <a:r>
              <a:rPr lang="en-US" sz="3200" dirty="0">
                <a:solidFill>
                  <a:schemeClr val="bg1"/>
                </a:solidFill>
              </a:rPr>
              <a:t>A: Nurses, doctors, pharmacists and other healthcare professionals with special training in treating poisonings.</a:t>
            </a:r>
          </a:p>
        </p:txBody>
      </p:sp>
      <p:pic>
        <p:nvPicPr>
          <p:cNvPr id="9" name="Content Placeholder 2" descr="Screen Clipping">
            <a:extLst>
              <a:ext uri="{FF2B5EF4-FFF2-40B4-BE49-F238E27FC236}">
                <a16:creationId xmlns:a16="http://schemas.microsoft.com/office/drawing/2014/main" id="{DB9AA644-0F79-4029-927C-40B816966B9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806294" y="3215735"/>
            <a:ext cx="5405142" cy="3157356"/>
          </a:xfrm>
          <a:prstGeom prst="rect">
            <a:avLst/>
          </a:prstGeom>
        </p:spPr>
      </p:pic>
    </p:spTree>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981200"/>
            <a:ext cx="7772400" cy="1143000"/>
          </a:xfrm>
        </p:spPr>
        <p:txBody>
          <a:bodyPr/>
          <a:lstStyle/>
          <a:p>
            <a:pPr algn="l"/>
            <a:r>
              <a:rPr lang="en-US" sz="3200" dirty="0">
                <a:solidFill>
                  <a:schemeClr val="bg1"/>
                </a:solidFill>
              </a:rPr>
              <a:t>True or False?</a:t>
            </a:r>
            <a:br>
              <a:rPr lang="en-US" sz="3200" dirty="0">
                <a:solidFill>
                  <a:schemeClr val="bg1"/>
                </a:solidFill>
              </a:rPr>
            </a:br>
            <a:r>
              <a:rPr lang="en-US" sz="3600" b="1" dirty="0">
                <a:solidFill>
                  <a:schemeClr val="bg1"/>
                </a:solidFill>
              </a:rPr>
              <a:t/>
            </a:r>
            <a:br>
              <a:rPr lang="en-US" sz="3600" b="1" dirty="0">
                <a:solidFill>
                  <a:schemeClr val="bg1"/>
                </a:solidFill>
              </a:rPr>
            </a:br>
            <a:r>
              <a:rPr lang="en-US" sz="3200" dirty="0">
                <a:solidFill>
                  <a:schemeClr val="bg1"/>
                </a:solidFill>
              </a:rPr>
              <a:t>The only way to get help from the poison center is by calling them on the phone.</a:t>
            </a:r>
            <a:endParaRPr lang="en-US" sz="3200" b="1" dirty="0">
              <a:solidFill>
                <a:schemeClr val="bg1"/>
              </a:solidFill>
            </a:endParaRPr>
          </a:p>
        </p:txBody>
      </p:sp>
    </p:spTree>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4" name="AutoShape 4">
            <a:hlinkClick r:id="" action="ppaction://hlinkshowjump?jump=firstslide" highlightClick="1"/>
          </p:cNvPr>
          <p:cNvSpPr>
            <a:spLocks noChangeArrowheads="1"/>
          </p:cNvSpPr>
          <p:nvPr/>
        </p:nvSpPr>
        <p:spPr bwMode="auto">
          <a:xfrm>
            <a:off x="7924800" y="5791200"/>
            <a:ext cx="1219200" cy="1066800"/>
          </a:xfrm>
          <a:prstGeom prst="actionButtonHom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Title 5"/>
          <p:cNvSpPr>
            <a:spLocks noGrp="1"/>
          </p:cNvSpPr>
          <p:nvPr>
            <p:ph type="title"/>
          </p:nvPr>
        </p:nvSpPr>
        <p:spPr>
          <a:xfrm>
            <a:off x="533400" y="1143000"/>
            <a:ext cx="8001000" cy="1066800"/>
          </a:xfrm>
        </p:spPr>
        <p:txBody>
          <a:bodyPr/>
          <a:lstStyle/>
          <a:p>
            <a:r>
              <a:rPr lang="en-US" sz="3200" dirty="0">
                <a:solidFill>
                  <a:schemeClr val="bg1"/>
                </a:solidFill>
              </a:rPr>
              <a:t>False. Visit </a:t>
            </a:r>
            <a:r>
              <a:rPr lang="en-US" sz="3200" dirty="0">
                <a:solidFill>
                  <a:schemeClr val="bg1"/>
                </a:solidFill>
                <a:hlinkClick r:id="rId3"/>
              </a:rPr>
              <a:t>www.poisonhelp.org</a:t>
            </a:r>
            <a:r>
              <a:rPr lang="en-US" sz="3200" dirty="0">
                <a:solidFill>
                  <a:schemeClr val="bg1"/>
                </a:solidFill>
              </a:rPr>
              <a:t>. </a:t>
            </a:r>
            <a:br>
              <a:rPr lang="en-US" sz="3200" dirty="0">
                <a:solidFill>
                  <a:schemeClr val="bg1"/>
                </a:solidFill>
              </a:rPr>
            </a:br>
            <a:r>
              <a:rPr lang="en-US" sz="3200" dirty="0">
                <a:solidFill>
                  <a:schemeClr val="bg1"/>
                </a:solidFill>
              </a:rPr>
              <a:t/>
            </a:r>
            <a:br>
              <a:rPr lang="en-US" sz="3200" dirty="0">
                <a:solidFill>
                  <a:schemeClr val="bg1"/>
                </a:solidFill>
              </a:rPr>
            </a:br>
            <a:endParaRPr lang="en-US" sz="2800" dirty="0">
              <a:solidFill>
                <a:schemeClr val="bg1"/>
              </a:solidFill>
            </a:endParaRPr>
          </a:p>
        </p:txBody>
      </p:sp>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827" t="3242" r="8750" b="3770"/>
          <a:stretch/>
        </p:blipFill>
        <p:spPr bwMode="auto">
          <a:xfrm>
            <a:off x="2209800" y="2452201"/>
            <a:ext cx="4724400" cy="4163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447800" y="3168650"/>
            <a:ext cx="6248400" cy="6413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en-US" sz="3600">
              <a:solidFill>
                <a:schemeClr val="bg1"/>
              </a:solidFill>
            </a:endParaRPr>
          </a:p>
        </p:txBody>
      </p:sp>
      <p:sp>
        <p:nvSpPr>
          <p:cNvPr id="54277" name="AutoShape 5">
            <a:hlinkClick r:id="" action="ppaction://hlinkshowjump?jump=firstslide" highlightClick="1"/>
          </p:cNvPr>
          <p:cNvSpPr>
            <a:spLocks noChangeArrowheads="1"/>
          </p:cNvSpPr>
          <p:nvPr/>
        </p:nvSpPr>
        <p:spPr bwMode="auto">
          <a:xfrm>
            <a:off x="7924800" y="5791200"/>
            <a:ext cx="1219200" cy="1066800"/>
          </a:xfrm>
          <a:prstGeom prst="actionButtonHom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8" name="Text Box 6"/>
          <p:cNvSpPr txBox="1">
            <a:spLocks noChangeArrowheads="1"/>
          </p:cNvSpPr>
          <p:nvPr/>
        </p:nvSpPr>
        <p:spPr bwMode="auto">
          <a:xfrm>
            <a:off x="4752975" y="2555875"/>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50000"/>
              </a:spcBef>
            </a:pPr>
            <a:endParaRPr lang="en-US" altLang="en-US" sz="2400"/>
          </a:p>
        </p:txBody>
      </p:sp>
      <p:sp>
        <p:nvSpPr>
          <p:cNvPr id="2" name="Title 1"/>
          <p:cNvSpPr>
            <a:spLocks noGrp="1"/>
          </p:cNvSpPr>
          <p:nvPr>
            <p:ph type="title"/>
          </p:nvPr>
        </p:nvSpPr>
        <p:spPr>
          <a:xfrm>
            <a:off x="685800" y="950614"/>
            <a:ext cx="7762875" cy="1143000"/>
          </a:xfrm>
        </p:spPr>
        <p:txBody>
          <a:bodyPr/>
          <a:lstStyle/>
          <a:p>
            <a:pPr algn="l"/>
            <a:r>
              <a:rPr lang="en-US" sz="3200" dirty="0">
                <a:solidFill>
                  <a:schemeClr val="bg1"/>
                </a:solidFill>
              </a:rPr>
              <a:t>2: Alcohol</a:t>
            </a:r>
          </a:p>
        </p:txBody>
      </p:sp>
      <p:sp>
        <p:nvSpPr>
          <p:cNvPr id="3" name="Content Placeholder 2"/>
          <p:cNvSpPr>
            <a:spLocks noGrp="1"/>
          </p:cNvSpPr>
          <p:nvPr>
            <p:ph idx="1"/>
          </p:nvPr>
        </p:nvSpPr>
        <p:spPr>
          <a:xfrm>
            <a:off x="685800" y="4114800"/>
            <a:ext cx="7772400" cy="1981200"/>
          </a:xfrm>
        </p:spPr>
        <p:txBody>
          <a:bodyPr/>
          <a:lstStyle/>
          <a:p>
            <a:r>
              <a:rPr lang="en-US" sz="2800" dirty="0">
                <a:solidFill>
                  <a:schemeClr val="bg1"/>
                </a:solidFill>
              </a:rPr>
              <a:t>Snakebite deaths = average of less than 6 per year.</a:t>
            </a:r>
          </a:p>
          <a:p>
            <a:r>
              <a:rPr lang="en-US" sz="2800" dirty="0">
                <a:solidFill>
                  <a:schemeClr val="bg1"/>
                </a:solidFill>
              </a:rPr>
              <a:t>Alcohol deaths = average of </a:t>
            </a:r>
            <a:r>
              <a:rPr lang="en-US" sz="2800" b="1" u="sng" dirty="0">
                <a:solidFill>
                  <a:srgbClr val="FFFF00"/>
                </a:solidFill>
              </a:rPr>
              <a:t>6 </a:t>
            </a:r>
            <a:r>
              <a:rPr lang="en-US" sz="2800" b="1" i="1" u="sng" dirty="0">
                <a:solidFill>
                  <a:srgbClr val="FFFF00"/>
                </a:solidFill>
              </a:rPr>
              <a:t>per day</a:t>
            </a:r>
            <a:r>
              <a:rPr lang="en-US" sz="2800" b="1" u="sng" dirty="0">
                <a:solidFill>
                  <a:srgbClr val="FFFF00"/>
                </a:solidFill>
              </a:rPr>
              <a: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609600"/>
            <a:ext cx="2959654" cy="2959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Click="0">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533400"/>
            <a:ext cx="7772400" cy="2362200"/>
          </a:xfrm>
        </p:spPr>
        <p:txBody>
          <a:bodyPr/>
          <a:lstStyle/>
          <a:p>
            <a:pPr marL="0" indent="0">
              <a:buNone/>
            </a:pPr>
            <a:r>
              <a:rPr lang="en-US" sz="2600" dirty="0">
                <a:solidFill>
                  <a:schemeClr val="bg1"/>
                </a:solidFill>
              </a:rPr>
              <a:t>Miguel injured his shoulder playing football. The doctor prescribed an opioid pain medicine with these instructions: “Take one pill every 8 hours.” Miguel took his first dose, but 4 hours later the pain is much worse. What should he do?</a:t>
            </a:r>
          </a:p>
          <a:p>
            <a:pPr marL="0" indent="0">
              <a:buNone/>
            </a:pPr>
            <a:endParaRPr lang="en-US" sz="2600" dirty="0">
              <a:solidFill>
                <a:schemeClr val="bg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1698" y="2895600"/>
            <a:ext cx="3048000" cy="217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2895600"/>
            <a:ext cx="4876800" cy="2739211"/>
          </a:xfrm>
          <a:prstGeom prst="rect">
            <a:avLst/>
          </a:prstGeom>
          <a:noFill/>
        </p:spPr>
        <p:txBody>
          <a:bodyPr wrap="square" rtlCol="0">
            <a:spAutoFit/>
          </a:bodyPr>
          <a:lstStyle/>
          <a:p>
            <a:pPr marL="914400" lvl="1" indent="-514350" algn="l">
              <a:buFont typeface="+mj-lt"/>
              <a:buAutoNum type="alphaUcPeriod"/>
            </a:pPr>
            <a:r>
              <a:rPr lang="en-US" sz="2400" dirty="0">
                <a:solidFill>
                  <a:schemeClr val="bg1"/>
                </a:solidFill>
              </a:rPr>
              <a:t>Contact the doctor.</a:t>
            </a:r>
          </a:p>
          <a:p>
            <a:pPr marL="914400" lvl="1" indent="-514350" algn="l">
              <a:buFont typeface="+mj-lt"/>
              <a:buAutoNum type="alphaUcPeriod"/>
            </a:pPr>
            <a:r>
              <a:rPr lang="en-US" sz="2400" dirty="0">
                <a:solidFill>
                  <a:schemeClr val="bg1"/>
                </a:solidFill>
              </a:rPr>
              <a:t>Nothing. It’s only been 4 hours.</a:t>
            </a:r>
          </a:p>
          <a:p>
            <a:pPr marL="914400" lvl="1" indent="-514350" algn="l">
              <a:buFont typeface="+mj-lt"/>
              <a:buAutoNum type="alphaUcPeriod"/>
            </a:pPr>
            <a:r>
              <a:rPr lang="en-US" sz="2400" dirty="0">
                <a:solidFill>
                  <a:schemeClr val="bg1"/>
                </a:solidFill>
              </a:rPr>
              <a:t>Take another pill right away, because one probably wasn’t enough.</a:t>
            </a:r>
          </a:p>
          <a:p>
            <a:pPr algn="l"/>
            <a:endParaRPr lang="en-US" sz="2800" dirty="0"/>
          </a:p>
        </p:txBody>
      </p:sp>
    </p:spTree>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0" name="AutoShape 4">
            <a:hlinkClick r:id="" action="ppaction://hlinkshowjump?jump=firstslide" highlightClick="1"/>
          </p:cNvPr>
          <p:cNvSpPr>
            <a:spLocks noChangeArrowheads="1"/>
          </p:cNvSpPr>
          <p:nvPr/>
        </p:nvSpPr>
        <p:spPr bwMode="auto">
          <a:xfrm>
            <a:off x="7924800" y="5791200"/>
            <a:ext cx="1219200" cy="1066800"/>
          </a:xfrm>
          <a:prstGeom prst="actionButtonHom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itle 1"/>
          <p:cNvSpPr>
            <a:spLocks noGrp="1"/>
          </p:cNvSpPr>
          <p:nvPr>
            <p:ph type="ctrTitle"/>
          </p:nvPr>
        </p:nvSpPr>
        <p:spPr>
          <a:xfrm>
            <a:off x="457200" y="270329"/>
            <a:ext cx="7772400" cy="1025071"/>
          </a:xfrm>
        </p:spPr>
        <p:txBody>
          <a:bodyPr/>
          <a:lstStyle/>
          <a:p>
            <a:pPr algn="l"/>
            <a:r>
              <a:rPr lang="en-US" sz="2800" dirty="0">
                <a:solidFill>
                  <a:schemeClr val="bg1"/>
                </a:solidFill>
              </a:rPr>
              <a:t>A. Contact the doctor. </a:t>
            </a:r>
            <a:r>
              <a:rPr lang="en-US" sz="2800" i="1" dirty="0">
                <a:solidFill>
                  <a:schemeClr val="bg1"/>
                </a:solidFill>
              </a:rPr>
              <a:t>More is not better.</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24000"/>
            <a:ext cx="5724525" cy="509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50" name="Rectangle 1030"/>
          <p:cNvSpPr>
            <a:spLocks noGrp="1" noChangeArrowheads="1"/>
          </p:cNvSpPr>
          <p:nvPr>
            <p:ph type="title"/>
          </p:nvPr>
        </p:nvSpPr>
        <p:spPr/>
        <p:txBody>
          <a:bodyPr/>
          <a:lstStyle/>
          <a:p>
            <a:pPr algn="l"/>
            <a:r>
              <a:rPr lang="en-US" altLang="en-US" sz="3200" dirty="0">
                <a:solidFill>
                  <a:schemeClr val="bg1"/>
                </a:solidFill>
              </a:rPr>
              <a:t>Which of these is the best way to prevent young children from getting into harmful products?</a:t>
            </a:r>
          </a:p>
        </p:txBody>
      </p:sp>
      <p:sp>
        <p:nvSpPr>
          <p:cNvPr id="159751" name="Rectangle 1031"/>
          <p:cNvSpPr>
            <a:spLocks noGrp="1" noChangeArrowheads="1"/>
          </p:cNvSpPr>
          <p:nvPr>
            <p:ph idx="1"/>
          </p:nvPr>
        </p:nvSpPr>
        <p:spPr>
          <a:xfrm>
            <a:off x="685800" y="2514600"/>
            <a:ext cx="7772400" cy="3581400"/>
          </a:xfrm>
        </p:spPr>
        <p:txBody>
          <a:bodyPr/>
          <a:lstStyle/>
          <a:p>
            <a:pPr marL="514350" indent="-514350">
              <a:buFont typeface="+mj-lt"/>
              <a:buAutoNum type="alphaUcPeriod"/>
            </a:pPr>
            <a:r>
              <a:rPr lang="en-US" altLang="en-US" sz="2800" dirty="0">
                <a:solidFill>
                  <a:schemeClr val="bg1"/>
                </a:solidFill>
              </a:rPr>
              <a:t>Tell children they are not allowed to handle bottles stored under the sink.</a:t>
            </a:r>
          </a:p>
          <a:p>
            <a:pPr marL="514350" indent="-514350">
              <a:buFont typeface="+mj-lt"/>
              <a:buAutoNum type="alphaUcPeriod"/>
            </a:pPr>
            <a:r>
              <a:rPr lang="en-US" altLang="en-US" sz="2800" dirty="0">
                <a:solidFill>
                  <a:schemeClr val="bg1"/>
                </a:solidFill>
              </a:rPr>
              <a:t>Keep all products stored out of their sight and reach.</a:t>
            </a:r>
          </a:p>
          <a:p>
            <a:pPr marL="514350" indent="-514350">
              <a:buFont typeface="+mj-lt"/>
              <a:buAutoNum type="alphaUcPeriod"/>
            </a:pPr>
            <a:r>
              <a:rPr lang="en-US" altLang="en-US" sz="2800" dirty="0">
                <a:solidFill>
                  <a:schemeClr val="bg1"/>
                </a:solidFill>
              </a:rPr>
              <a:t>Mark all harmful products with a big red “X.”</a:t>
            </a:r>
          </a:p>
        </p:txBody>
      </p:sp>
    </p:spTree>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6" name="AutoShape 4">
            <a:hlinkClick r:id="" action="ppaction://hlinkshowjump?jump=firstslide" highlightClick="1"/>
          </p:cNvPr>
          <p:cNvSpPr>
            <a:spLocks noChangeArrowheads="1"/>
          </p:cNvSpPr>
          <p:nvPr/>
        </p:nvSpPr>
        <p:spPr bwMode="auto">
          <a:xfrm>
            <a:off x="7924800" y="5791200"/>
            <a:ext cx="1219200" cy="1066800"/>
          </a:xfrm>
          <a:prstGeom prst="actionButtonHom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itle 1"/>
          <p:cNvSpPr>
            <a:spLocks noGrp="1"/>
          </p:cNvSpPr>
          <p:nvPr>
            <p:ph type="title"/>
          </p:nvPr>
        </p:nvSpPr>
        <p:spPr>
          <a:xfrm>
            <a:off x="457200" y="457200"/>
            <a:ext cx="8382000" cy="1752600"/>
          </a:xfrm>
        </p:spPr>
        <p:txBody>
          <a:bodyPr/>
          <a:lstStyle/>
          <a:p>
            <a:pPr algn="l"/>
            <a:r>
              <a:rPr lang="en-US" sz="2800" dirty="0">
                <a:solidFill>
                  <a:schemeClr val="bg1"/>
                </a:solidFill>
              </a:rPr>
              <a:t>B: Keep all products stored out of their sight and reach.</a:t>
            </a:r>
            <a:endParaRPr lang="en-US" sz="2800" b="1"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2738305"/>
            <a:ext cx="4267200" cy="2927927"/>
          </a:xfrm>
          <a:prstGeom prst="rect">
            <a:avLst/>
          </a:prstGeom>
        </p:spPr>
      </p:pic>
    </p:spTree>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0" y="685800"/>
            <a:ext cx="7772400" cy="2819400"/>
          </a:xfrm>
        </p:spPr>
        <p:txBody>
          <a:bodyPr/>
          <a:lstStyle/>
          <a:p>
            <a:pPr algn="l"/>
            <a:r>
              <a:rPr lang="en-US" sz="3200" dirty="0">
                <a:solidFill>
                  <a:schemeClr val="bg1"/>
                </a:solidFill>
              </a:rPr>
              <a:t>You are at the playground babysitting a 5 year old. He spots a wild mushroom under a tree, and bends down to pick it. You try to take it from him but he’s too fast—he eats it! </a:t>
            </a:r>
          </a:p>
        </p:txBody>
      </p:sp>
      <p:sp>
        <p:nvSpPr>
          <p:cNvPr id="5" name="Subtitle 4"/>
          <p:cNvSpPr>
            <a:spLocks noGrp="1"/>
          </p:cNvSpPr>
          <p:nvPr>
            <p:ph type="subTitle" idx="1"/>
          </p:nvPr>
        </p:nvSpPr>
        <p:spPr>
          <a:xfrm>
            <a:off x="685800" y="3733800"/>
            <a:ext cx="5181600" cy="1371600"/>
          </a:xfrm>
        </p:spPr>
        <p:txBody>
          <a:bodyPr/>
          <a:lstStyle/>
          <a:p>
            <a:pPr algn="l"/>
            <a:r>
              <a:rPr lang="en-US" dirty="0">
                <a:solidFill>
                  <a:schemeClr val="bg1"/>
                </a:solidFill>
              </a:rPr>
              <a:t>Should you try to make him throw up? </a:t>
            </a:r>
            <a:r>
              <a:rPr lang="en-US" b="1" i="1" dirty="0">
                <a:solidFill>
                  <a:schemeClr val="bg1"/>
                </a:solidFill>
              </a:rPr>
              <a:t>Yes or No?</a:t>
            </a: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438" t="13620" r="18875"/>
          <a:stretch/>
        </p:blipFill>
        <p:spPr bwMode="auto">
          <a:xfrm>
            <a:off x="6019800" y="4038600"/>
            <a:ext cx="2762250" cy="2434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2" name="AutoShape 4">
            <a:hlinkClick r:id="" action="ppaction://hlinkshowjump?jump=firstslide" highlightClick="1"/>
          </p:cNvPr>
          <p:cNvSpPr>
            <a:spLocks noChangeArrowheads="1"/>
          </p:cNvSpPr>
          <p:nvPr/>
        </p:nvSpPr>
        <p:spPr bwMode="auto">
          <a:xfrm>
            <a:off x="7924800" y="5791200"/>
            <a:ext cx="1219200" cy="1066800"/>
          </a:xfrm>
          <a:prstGeom prst="actionButtonHom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itle 1"/>
          <p:cNvSpPr>
            <a:spLocks noGrp="1"/>
          </p:cNvSpPr>
          <p:nvPr>
            <p:ph type="title"/>
          </p:nvPr>
        </p:nvSpPr>
        <p:spPr>
          <a:xfrm>
            <a:off x="609600" y="838200"/>
            <a:ext cx="8077200" cy="1143000"/>
          </a:xfrm>
        </p:spPr>
        <p:txBody>
          <a:bodyPr/>
          <a:lstStyle/>
          <a:p>
            <a:pPr algn="l"/>
            <a:r>
              <a:rPr lang="en-US" sz="3200" dirty="0">
                <a:solidFill>
                  <a:schemeClr val="bg1"/>
                </a:solidFill>
              </a:rPr>
              <a:t>No. Do not try to make someone throw up. </a:t>
            </a:r>
            <a:br>
              <a:rPr lang="en-US" sz="3200" dirty="0">
                <a:solidFill>
                  <a:schemeClr val="bg1"/>
                </a:solidFill>
              </a:rPr>
            </a:br>
            <a:endParaRPr lang="en-US" sz="32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2590800"/>
            <a:ext cx="4187719" cy="2791813"/>
          </a:xfrm>
          <a:prstGeom prst="rect">
            <a:avLst/>
          </a:prstGeom>
        </p:spPr>
      </p:pic>
      <p:sp>
        <p:nvSpPr>
          <p:cNvPr id="4" name="TextBox 3"/>
          <p:cNvSpPr txBox="1"/>
          <p:nvPr/>
        </p:nvSpPr>
        <p:spPr>
          <a:xfrm>
            <a:off x="2286000" y="5382613"/>
            <a:ext cx="4187719" cy="523220"/>
          </a:xfrm>
          <a:prstGeom prst="rect">
            <a:avLst/>
          </a:prstGeom>
          <a:solidFill>
            <a:srgbClr val="CCFFFF"/>
          </a:solidFill>
        </p:spPr>
        <p:txBody>
          <a:bodyPr wrap="square" rtlCol="0">
            <a:spAutoFit/>
          </a:bodyPr>
          <a:lstStyle/>
          <a:p>
            <a:r>
              <a:rPr lang="en-US" sz="2800" dirty="0"/>
              <a:t>1-800-222-1222</a:t>
            </a:r>
          </a:p>
        </p:txBody>
      </p:sp>
    </p:spTree>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a:solidFill>
                  <a:schemeClr val="bg1"/>
                </a:solidFill>
              </a:rPr>
              <a:t>Which of the following could be life-threatening for a small child?</a:t>
            </a:r>
          </a:p>
        </p:txBody>
      </p:sp>
      <p:sp>
        <p:nvSpPr>
          <p:cNvPr id="3" name="Content Placeholder 2"/>
          <p:cNvSpPr>
            <a:spLocks noGrp="1"/>
          </p:cNvSpPr>
          <p:nvPr>
            <p:ph idx="1"/>
          </p:nvPr>
        </p:nvSpPr>
        <p:spPr>
          <a:xfrm>
            <a:off x="1524000" y="2133600"/>
            <a:ext cx="7086600" cy="1447800"/>
          </a:xfrm>
        </p:spPr>
        <p:txBody>
          <a:bodyPr/>
          <a:lstStyle/>
          <a:p>
            <a:pPr marL="514350" indent="-514350">
              <a:buFont typeface="+mj-lt"/>
              <a:buAutoNum type="alphaUcPeriod"/>
            </a:pPr>
            <a:r>
              <a:rPr lang="en-US" dirty="0">
                <a:solidFill>
                  <a:schemeClr val="bg1"/>
                </a:solidFill>
              </a:rPr>
              <a:t>Eating 3 poinsettia leaves.</a:t>
            </a:r>
          </a:p>
          <a:p>
            <a:pPr marL="514350" indent="-514350">
              <a:buFont typeface="+mj-lt"/>
              <a:buAutoNum type="alphaUcPeriod"/>
            </a:pPr>
            <a:r>
              <a:rPr lang="en-US" dirty="0">
                <a:solidFill>
                  <a:schemeClr val="bg1"/>
                </a:solidFill>
              </a:rPr>
              <a:t>Swallowing a teaspoon of e-juice.</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796437"/>
            <a:ext cx="2076450" cy="2736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4075748"/>
            <a:ext cx="3114392" cy="2457450"/>
          </a:xfrm>
          <a:prstGeom prst="rect">
            <a:avLst/>
          </a:prstGeom>
          <a:solidFill>
            <a:schemeClr val="bg1"/>
          </a:solidFill>
        </p:spPr>
      </p:pic>
    </p:spTree>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AutoShape 4">
            <a:hlinkClick r:id="" action="ppaction://hlinkshowjump?jump=firstslide" highlightClick="1"/>
          </p:cNvPr>
          <p:cNvSpPr>
            <a:spLocks noChangeArrowheads="1"/>
          </p:cNvSpPr>
          <p:nvPr/>
        </p:nvSpPr>
        <p:spPr bwMode="auto">
          <a:xfrm>
            <a:off x="7924800" y="5791200"/>
            <a:ext cx="1219200" cy="1066800"/>
          </a:xfrm>
          <a:prstGeom prst="actionButtonHom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itle 1"/>
          <p:cNvSpPr>
            <a:spLocks noGrp="1"/>
          </p:cNvSpPr>
          <p:nvPr>
            <p:ph type="title"/>
          </p:nvPr>
        </p:nvSpPr>
        <p:spPr>
          <a:xfrm>
            <a:off x="762000" y="990600"/>
            <a:ext cx="7086600" cy="4038600"/>
          </a:xfrm>
        </p:spPr>
        <p:txBody>
          <a:bodyPr/>
          <a:lstStyle/>
          <a:p>
            <a:r>
              <a:rPr lang="en-US" sz="3200" dirty="0">
                <a:solidFill>
                  <a:schemeClr val="bg1"/>
                </a:solidFill>
              </a:rPr>
              <a:t>B. One teaspoon of e-juice.</a:t>
            </a:r>
            <a:br>
              <a:rPr lang="en-US" sz="3200" dirty="0">
                <a:solidFill>
                  <a:schemeClr val="bg1"/>
                </a:solidFill>
              </a:rPr>
            </a:br>
            <a:r>
              <a:rPr lang="en-US" sz="3600" dirty="0">
                <a:solidFill>
                  <a:schemeClr val="bg1"/>
                </a:solidFill>
              </a:rPr>
              <a:t/>
            </a:r>
            <a:br>
              <a:rPr lang="en-US" sz="3600" dirty="0">
                <a:solidFill>
                  <a:schemeClr val="bg1"/>
                </a:solidFill>
              </a:rPr>
            </a:br>
            <a:r>
              <a:rPr lang="en-US" sz="3600" dirty="0">
                <a:solidFill>
                  <a:schemeClr val="bg1"/>
                </a:solidFill>
              </a:rPr>
              <a:t/>
            </a:r>
            <a:br>
              <a:rPr lang="en-US" sz="3600" dirty="0">
                <a:solidFill>
                  <a:schemeClr val="bg1"/>
                </a:solidFill>
              </a:rPr>
            </a:br>
            <a:r>
              <a:rPr lang="en-US" sz="3600" dirty="0">
                <a:solidFill>
                  <a:schemeClr val="bg1"/>
                </a:solidFill>
              </a:rPr>
              <a:t/>
            </a:r>
            <a:br>
              <a:rPr lang="en-US" sz="3600" dirty="0">
                <a:solidFill>
                  <a:schemeClr val="bg1"/>
                </a:solidFill>
              </a:rPr>
            </a:br>
            <a:r>
              <a:rPr lang="en-US" sz="3600" dirty="0">
                <a:solidFill>
                  <a:schemeClr val="bg1"/>
                </a:solidFill>
              </a:rPr>
              <a:t/>
            </a:r>
            <a:br>
              <a:rPr lang="en-US" sz="3600" dirty="0">
                <a:solidFill>
                  <a:schemeClr val="bg1"/>
                </a:solidFill>
              </a:rPr>
            </a:br>
            <a:endParaRPr lang="en-US" sz="3600" i="1" dirty="0">
              <a:solidFill>
                <a:schemeClr val="bg1"/>
              </a:solidFill>
            </a:endParaRPr>
          </a:p>
        </p:txBody>
      </p:sp>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2819400"/>
            <a:ext cx="2971800" cy="1971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07609"/>
            <a:ext cx="5029200" cy="2895600"/>
          </a:xfrm>
        </p:spPr>
        <p:txBody>
          <a:bodyPr/>
          <a:lstStyle/>
          <a:p>
            <a:pPr algn="l"/>
            <a:r>
              <a:rPr lang="en-US" sz="2800" dirty="0">
                <a:solidFill>
                  <a:schemeClr val="bg1"/>
                </a:solidFill>
              </a:rPr>
              <a:t>Kisha is a toddler. Grandma comes to visit and brings these items with her. Which one could present a risk of poisoning to Kisha if she put it in her mouth?</a:t>
            </a:r>
          </a:p>
        </p:txBody>
      </p:sp>
      <p:sp>
        <p:nvSpPr>
          <p:cNvPr id="3" name="Content Placeholder 2"/>
          <p:cNvSpPr>
            <a:spLocks noGrp="1"/>
          </p:cNvSpPr>
          <p:nvPr>
            <p:ph idx="1"/>
          </p:nvPr>
        </p:nvSpPr>
        <p:spPr>
          <a:xfrm>
            <a:off x="1467167" y="4267200"/>
            <a:ext cx="7391400" cy="1905000"/>
          </a:xfrm>
        </p:spPr>
        <p:txBody>
          <a:bodyPr/>
          <a:lstStyle/>
          <a:p>
            <a:pPr marL="514350" indent="-514350">
              <a:buFont typeface="+mj-lt"/>
              <a:buAutoNum type="alphaUcPeriod"/>
            </a:pPr>
            <a:r>
              <a:rPr lang="en-US" dirty="0">
                <a:solidFill>
                  <a:schemeClr val="bg1"/>
                </a:solidFill>
              </a:rPr>
              <a:t>Hearing aids.</a:t>
            </a:r>
          </a:p>
          <a:p>
            <a:pPr marL="514350" indent="-514350">
              <a:buFont typeface="+mj-lt"/>
              <a:buAutoNum type="alphaUcPeriod"/>
            </a:pPr>
            <a:r>
              <a:rPr lang="en-US" dirty="0">
                <a:solidFill>
                  <a:schemeClr val="bg1"/>
                </a:solidFill>
              </a:rPr>
              <a:t>Gold bracelet.</a:t>
            </a:r>
          </a:p>
          <a:p>
            <a:pPr marL="514350" indent="-514350">
              <a:buFont typeface="+mj-lt"/>
              <a:buAutoNum type="alphaUcPeriod"/>
            </a:pPr>
            <a:r>
              <a:rPr lang="en-US" dirty="0">
                <a:solidFill>
                  <a:schemeClr val="bg1"/>
                </a:solidFill>
              </a:rPr>
              <a:t>Stuffed animal from a thrift shop.</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33400"/>
            <a:ext cx="2576513"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4" name="AutoShape 4">
            <a:hlinkClick r:id="" action="ppaction://hlinkshowjump?jump=firstslide" highlightClick="1"/>
          </p:cNvPr>
          <p:cNvSpPr>
            <a:spLocks noChangeArrowheads="1"/>
          </p:cNvSpPr>
          <p:nvPr/>
        </p:nvSpPr>
        <p:spPr bwMode="auto">
          <a:xfrm>
            <a:off x="7924800" y="5791200"/>
            <a:ext cx="1219200" cy="1066800"/>
          </a:xfrm>
          <a:prstGeom prst="actionButtonHom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 name="Title 2"/>
          <p:cNvSpPr>
            <a:spLocks noGrp="1"/>
          </p:cNvSpPr>
          <p:nvPr>
            <p:ph type="title"/>
          </p:nvPr>
        </p:nvSpPr>
        <p:spPr>
          <a:xfrm>
            <a:off x="685800" y="609600"/>
            <a:ext cx="7772400" cy="2133600"/>
          </a:xfrm>
        </p:spPr>
        <p:txBody>
          <a:bodyPr/>
          <a:lstStyle/>
          <a:p>
            <a:pPr algn="l"/>
            <a:r>
              <a:rPr lang="en-US" sz="3200" dirty="0">
                <a:solidFill>
                  <a:schemeClr val="bg1"/>
                </a:solidFill>
              </a:rPr>
              <a:t>A: Hearing aids -- the batteries inside are dangerous!</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271545"/>
            <a:ext cx="3200400" cy="335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3733799"/>
            <a:ext cx="1219200" cy="2434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447800" y="3170238"/>
            <a:ext cx="6248400" cy="64135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en-US" sz="3600">
              <a:solidFill>
                <a:schemeClr val="bg1"/>
              </a:solidFill>
            </a:endParaRPr>
          </a:p>
        </p:txBody>
      </p:sp>
      <p:sp>
        <p:nvSpPr>
          <p:cNvPr id="13315" name="AutoShape 3">
            <a:hlinkClick r:id="" action="ppaction://noaction" highlightClick="1"/>
            <a:hlinkHover r:id="" action="ppaction://hlinkshowjump?jump=firstslide"/>
          </p:cNvPr>
          <p:cNvSpPr>
            <a:spLocks noChangeArrowheads="1"/>
          </p:cNvSpPr>
          <p:nvPr/>
        </p:nvSpPr>
        <p:spPr bwMode="auto">
          <a:xfrm>
            <a:off x="0" y="6172200"/>
            <a:ext cx="1143000" cy="685800"/>
          </a:xfrm>
          <a:prstGeom prst="actionButtonBlank">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6" name="Text Box 4"/>
          <p:cNvSpPr txBox="1">
            <a:spLocks noChangeArrowheads="1"/>
          </p:cNvSpPr>
          <p:nvPr/>
        </p:nvSpPr>
        <p:spPr bwMode="auto">
          <a:xfrm>
            <a:off x="4549775" y="3052763"/>
            <a:ext cx="184150" cy="4572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ltLang="en-US" sz="2400"/>
          </a:p>
        </p:txBody>
      </p:sp>
      <p:sp>
        <p:nvSpPr>
          <p:cNvPr id="2" name="Title 1"/>
          <p:cNvSpPr>
            <a:spLocks noGrp="1"/>
          </p:cNvSpPr>
          <p:nvPr>
            <p:ph type="title"/>
          </p:nvPr>
        </p:nvSpPr>
        <p:spPr/>
        <p:txBody>
          <a:bodyPr/>
          <a:lstStyle/>
          <a:p>
            <a:pPr algn="l"/>
            <a:r>
              <a:rPr lang="en-US" sz="3200" dirty="0">
                <a:solidFill>
                  <a:schemeClr val="bg1"/>
                </a:solidFill>
              </a:rPr>
              <a:t>Which of these has the most caffeine?</a:t>
            </a:r>
          </a:p>
        </p:txBody>
      </p:sp>
      <p:sp>
        <p:nvSpPr>
          <p:cNvPr id="3" name="Content Placeholder 2"/>
          <p:cNvSpPr>
            <a:spLocks noGrp="1"/>
          </p:cNvSpPr>
          <p:nvPr>
            <p:ph idx="1"/>
          </p:nvPr>
        </p:nvSpPr>
        <p:spPr>
          <a:xfrm>
            <a:off x="990600" y="2057400"/>
            <a:ext cx="7848599" cy="4114800"/>
          </a:xfrm>
        </p:spPr>
        <p:txBody>
          <a:bodyPr/>
          <a:lstStyle/>
          <a:p>
            <a:pPr marL="514350" indent="-514350">
              <a:buFont typeface="+mj-lt"/>
              <a:buAutoNum type="alphaUcPeriod"/>
            </a:pPr>
            <a:r>
              <a:rPr lang="en-US" sz="2600" dirty="0">
                <a:solidFill>
                  <a:schemeClr val="bg1"/>
                </a:solidFill>
              </a:rPr>
              <a:t>One 16 oz. Starbucks latte.</a:t>
            </a:r>
          </a:p>
          <a:p>
            <a:pPr marL="514350" indent="-514350">
              <a:buFont typeface="+mj-lt"/>
              <a:buAutoNum type="alphaUcPeriod"/>
            </a:pPr>
            <a:r>
              <a:rPr lang="en-US" sz="2600" dirty="0">
                <a:solidFill>
                  <a:schemeClr val="bg1"/>
                </a:solidFill>
              </a:rPr>
              <a:t>One 16 oz. Monster energy drink.</a:t>
            </a:r>
          </a:p>
          <a:p>
            <a:pPr marL="514350" indent="-514350">
              <a:buFont typeface="+mj-lt"/>
              <a:buAutoNum type="alphaUcPeriod"/>
            </a:pPr>
            <a:r>
              <a:rPr lang="en-US" sz="2600" dirty="0">
                <a:solidFill>
                  <a:schemeClr val="bg1"/>
                </a:solidFill>
              </a:rPr>
              <a:t>One bottle (1.62 oz.) </a:t>
            </a:r>
            <a:r>
              <a:rPr lang="en-US" sz="2600" dirty="0" err="1">
                <a:solidFill>
                  <a:schemeClr val="bg1"/>
                </a:solidFill>
              </a:rPr>
              <a:t>MiO</a:t>
            </a:r>
            <a:r>
              <a:rPr lang="en-US" sz="2600" dirty="0">
                <a:solidFill>
                  <a:schemeClr val="bg1"/>
                </a:solidFill>
              </a:rPr>
              <a:t> Energy mixed with water.</a:t>
            </a:r>
          </a:p>
          <a:p>
            <a:endParaRPr lang="en-US" sz="2800" dirty="0">
              <a:solidFill>
                <a:schemeClr val="bg1"/>
              </a:solidFill>
            </a:endParaRP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4721162"/>
            <a:ext cx="1098500" cy="1560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199" y="4495800"/>
            <a:ext cx="1044139" cy="1789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0469" y="4495800"/>
            <a:ext cx="1056893" cy="1785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295400"/>
            <a:ext cx="6781800" cy="1143000"/>
          </a:xfrm>
        </p:spPr>
        <p:txBody>
          <a:bodyPr/>
          <a:lstStyle/>
          <a:p>
            <a:pPr algn="l"/>
            <a:r>
              <a:rPr lang="en-US" altLang="en-US" sz="2800" dirty="0">
                <a:solidFill>
                  <a:schemeClr val="bg1"/>
                </a:solidFill>
              </a:rPr>
              <a:t>In the 2 pictures below, pills and candies that look alike are shown side by side. </a:t>
            </a:r>
            <a:br>
              <a:rPr lang="en-US" altLang="en-US" sz="2800" dirty="0">
                <a:solidFill>
                  <a:schemeClr val="bg1"/>
                </a:solidFill>
              </a:rPr>
            </a:br>
            <a:r>
              <a:rPr lang="en-US" altLang="en-US" sz="2800" dirty="0">
                <a:solidFill>
                  <a:schemeClr val="bg1"/>
                </a:solidFill>
              </a:rPr>
              <a:t/>
            </a:r>
            <a:br>
              <a:rPr lang="en-US" altLang="en-US" sz="2800" dirty="0">
                <a:solidFill>
                  <a:schemeClr val="bg1"/>
                </a:solidFill>
              </a:rPr>
            </a:br>
            <a:r>
              <a:rPr lang="en-US" altLang="en-US" sz="2800" dirty="0">
                <a:solidFill>
                  <a:schemeClr val="bg1"/>
                </a:solidFill>
              </a:rPr>
              <a:t>In each image, are the </a:t>
            </a:r>
            <a:r>
              <a:rPr lang="en-US" altLang="en-US" sz="2800" u="sng" dirty="0">
                <a:solidFill>
                  <a:schemeClr val="bg1"/>
                </a:solidFill>
              </a:rPr>
              <a:t>pills</a:t>
            </a:r>
            <a:r>
              <a:rPr lang="en-US" altLang="en-US" sz="2800" dirty="0">
                <a:solidFill>
                  <a:schemeClr val="bg1"/>
                </a:solidFill>
              </a:rPr>
              <a:t> on the </a:t>
            </a:r>
            <a:r>
              <a:rPr lang="en-US" altLang="en-US" sz="2800" i="1" dirty="0">
                <a:solidFill>
                  <a:schemeClr val="bg1"/>
                </a:solidFill>
              </a:rPr>
              <a:t>left</a:t>
            </a:r>
            <a:r>
              <a:rPr lang="en-US" altLang="en-US" sz="2800" dirty="0">
                <a:solidFill>
                  <a:schemeClr val="bg1"/>
                </a:solidFill>
              </a:rPr>
              <a:t> (L) or the </a:t>
            </a:r>
            <a:r>
              <a:rPr lang="en-US" altLang="en-US" sz="2800" i="1" dirty="0">
                <a:solidFill>
                  <a:schemeClr val="bg1"/>
                </a:solidFill>
              </a:rPr>
              <a:t>right</a:t>
            </a:r>
            <a:r>
              <a:rPr lang="en-US" altLang="en-US" sz="2800" dirty="0">
                <a:solidFill>
                  <a:schemeClr val="bg1"/>
                </a:solidFill>
              </a:rPr>
              <a:t> (R)?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596" y="3637977"/>
            <a:ext cx="3657600" cy="189769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555" y="3637977"/>
            <a:ext cx="3051476" cy="2149460"/>
          </a:xfrm>
          <a:prstGeom prst="rect">
            <a:avLst/>
          </a:prstGeom>
        </p:spPr>
      </p:pic>
      <p:sp>
        <p:nvSpPr>
          <p:cNvPr id="9" name="Rectangle 8"/>
          <p:cNvSpPr/>
          <p:nvPr/>
        </p:nvSpPr>
        <p:spPr>
          <a:xfrm>
            <a:off x="1371600" y="3352799"/>
            <a:ext cx="381000" cy="923330"/>
          </a:xfrm>
          <a:prstGeom prst="rect">
            <a:avLst/>
          </a:prstGeom>
          <a:noFill/>
        </p:spPr>
        <p:txBody>
          <a:bodyPr wrap="square" lIns="91440" tIns="45720" rIns="91440" bIns="45720">
            <a:spAutoFit/>
          </a:bodyPr>
          <a:lstStyle/>
          <a:p>
            <a:pPr algn="ctr"/>
            <a:r>
              <a:rPr lang="en-US" sz="5400" b="1" cap="none" spc="0" dirty="0">
                <a:ln w="1905"/>
                <a:solidFill>
                  <a:schemeClr val="bg1"/>
                </a:solidFill>
                <a:effectLst>
                  <a:innerShdw blurRad="69850" dist="43180" dir="5400000">
                    <a:srgbClr val="000000">
                      <a:alpha val="65000"/>
                    </a:srgbClr>
                  </a:innerShdw>
                </a:effectLst>
                <a:latin typeface="Tahoma" panose="020B0604030504040204" pitchFamily="34" charset="0"/>
                <a:ea typeface="Tahoma" panose="020B0604030504040204" pitchFamily="34" charset="0"/>
                <a:cs typeface="Tahoma" panose="020B0604030504040204" pitchFamily="34" charset="0"/>
              </a:rPr>
              <a:t>L</a:t>
            </a:r>
          </a:p>
        </p:txBody>
      </p:sp>
      <p:sp>
        <p:nvSpPr>
          <p:cNvPr id="11" name="Rectangle 10"/>
          <p:cNvSpPr/>
          <p:nvPr/>
        </p:nvSpPr>
        <p:spPr>
          <a:xfrm>
            <a:off x="5715000" y="3352798"/>
            <a:ext cx="457200" cy="923330"/>
          </a:xfrm>
          <a:prstGeom prst="rect">
            <a:avLst/>
          </a:prstGeom>
          <a:noFill/>
        </p:spPr>
        <p:txBody>
          <a:bodyPr wrap="square" lIns="91440" tIns="45720" rIns="91440" bIns="45720">
            <a:spAutoFit/>
          </a:bodyPr>
          <a:lstStyle/>
          <a:p>
            <a:pPr algn="ctr"/>
            <a:r>
              <a:rPr lang="en-US" sz="5400" b="1" cap="none" spc="0" dirty="0">
                <a:ln w="1905"/>
                <a:solidFill>
                  <a:schemeClr val="bg1"/>
                </a:solidFill>
                <a:effectLst>
                  <a:innerShdw blurRad="69850" dist="43180" dir="5400000">
                    <a:srgbClr val="000000">
                      <a:alpha val="65000"/>
                    </a:srgbClr>
                  </a:innerShdw>
                </a:effectLst>
                <a:latin typeface="Tahoma" panose="020B0604030504040204" pitchFamily="34" charset="0"/>
                <a:ea typeface="Tahoma" panose="020B0604030504040204" pitchFamily="34" charset="0"/>
                <a:cs typeface="Tahoma" panose="020B0604030504040204" pitchFamily="34" charset="0"/>
              </a:rPr>
              <a:t>L</a:t>
            </a:r>
          </a:p>
        </p:txBody>
      </p:sp>
      <p:sp>
        <p:nvSpPr>
          <p:cNvPr id="10" name="Rectangle 9"/>
          <p:cNvSpPr/>
          <p:nvPr/>
        </p:nvSpPr>
        <p:spPr>
          <a:xfrm>
            <a:off x="3185973" y="3352799"/>
            <a:ext cx="547827" cy="923330"/>
          </a:xfrm>
          <a:prstGeom prst="rect">
            <a:avLst/>
          </a:prstGeom>
          <a:noFill/>
        </p:spPr>
        <p:txBody>
          <a:bodyPr wrap="square" lIns="91440" tIns="45720" rIns="91440" bIns="45720">
            <a:spAutoFit/>
          </a:bodyPr>
          <a:lstStyle/>
          <a:p>
            <a:pPr algn="ctr"/>
            <a:r>
              <a:rPr lang="en-US" sz="5400" b="1" cap="none" spc="0" dirty="0">
                <a:ln w="1905"/>
                <a:solidFill>
                  <a:schemeClr val="bg1"/>
                </a:solidFill>
                <a:effectLst>
                  <a:innerShdw blurRad="69850" dist="43180" dir="5400000">
                    <a:srgbClr val="000000">
                      <a:alpha val="65000"/>
                    </a:srgbClr>
                  </a:innerShdw>
                </a:effectLst>
                <a:latin typeface="Tahoma" panose="020B0604030504040204" pitchFamily="34" charset="0"/>
                <a:ea typeface="Tahoma" panose="020B0604030504040204" pitchFamily="34" charset="0"/>
                <a:cs typeface="Tahoma" panose="020B0604030504040204" pitchFamily="34" charset="0"/>
              </a:rPr>
              <a:t>R</a:t>
            </a:r>
          </a:p>
        </p:txBody>
      </p:sp>
      <p:sp>
        <p:nvSpPr>
          <p:cNvPr id="13" name="Rectangle 12"/>
          <p:cNvSpPr/>
          <p:nvPr/>
        </p:nvSpPr>
        <p:spPr>
          <a:xfrm>
            <a:off x="7072173" y="3352799"/>
            <a:ext cx="547827" cy="923330"/>
          </a:xfrm>
          <a:prstGeom prst="rect">
            <a:avLst/>
          </a:prstGeom>
          <a:noFill/>
        </p:spPr>
        <p:txBody>
          <a:bodyPr wrap="square" lIns="91440" tIns="45720" rIns="91440" bIns="45720">
            <a:spAutoFit/>
          </a:bodyPr>
          <a:lstStyle/>
          <a:p>
            <a:pPr algn="ctr"/>
            <a:r>
              <a:rPr lang="en-US" sz="5400" b="1" cap="none" spc="0" dirty="0">
                <a:ln w="1905"/>
                <a:solidFill>
                  <a:schemeClr val="bg1"/>
                </a:solidFill>
                <a:effectLst>
                  <a:innerShdw blurRad="69850" dist="43180" dir="5400000">
                    <a:srgbClr val="000000">
                      <a:alpha val="65000"/>
                    </a:srgbClr>
                  </a:innerShdw>
                </a:effectLst>
                <a:latin typeface="Tahoma" panose="020B0604030504040204" pitchFamily="34" charset="0"/>
                <a:ea typeface="Tahoma" panose="020B0604030504040204" pitchFamily="34" charset="0"/>
                <a:cs typeface="Tahoma" panose="020B0604030504040204" pitchFamily="34" charset="0"/>
              </a:rPr>
              <a:t>R</a:t>
            </a:r>
          </a:p>
        </p:txBody>
      </p:sp>
    </p:spTree>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0" name="AutoShape 4">
            <a:hlinkClick r:id="" action="ppaction://hlinkshowjump?jump=firstslide" highlightClick="1"/>
          </p:cNvPr>
          <p:cNvSpPr>
            <a:spLocks noChangeArrowheads="1"/>
          </p:cNvSpPr>
          <p:nvPr/>
        </p:nvSpPr>
        <p:spPr bwMode="auto">
          <a:xfrm>
            <a:off x="7924800" y="5791200"/>
            <a:ext cx="1219200" cy="1066800"/>
          </a:xfrm>
          <a:prstGeom prst="actionButtonHom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Title 3"/>
          <p:cNvSpPr>
            <a:spLocks noGrp="1"/>
          </p:cNvSpPr>
          <p:nvPr>
            <p:ph type="ctrTitle"/>
          </p:nvPr>
        </p:nvSpPr>
        <p:spPr>
          <a:xfrm>
            <a:off x="838201" y="914400"/>
            <a:ext cx="7543800" cy="1371600"/>
          </a:xfrm>
        </p:spPr>
        <p:txBody>
          <a:bodyPr/>
          <a:lstStyle/>
          <a:p>
            <a:pPr algn="l"/>
            <a:r>
              <a:rPr lang="en-US" sz="3200" dirty="0">
                <a:solidFill>
                  <a:schemeClr val="bg1"/>
                </a:solidFill>
              </a:rPr>
              <a:t>The pills are on the right (R).</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590800"/>
            <a:ext cx="3657600"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339975"/>
            <a:ext cx="304800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95600" y="4486273"/>
            <a:ext cx="838200" cy="461665"/>
          </a:xfrm>
          <a:prstGeom prst="rect">
            <a:avLst/>
          </a:prstGeom>
          <a:noFill/>
        </p:spPr>
        <p:txBody>
          <a:bodyPr wrap="square" rtlCol="0">
            <a:spAutoFit/>
          </a:bodyPr>
          <a:lstStyle/>
          <a:p>
            <a:r>
              <a:rPr lang="en-US" sz="2400" dirty="0">
                <a:solidFill>
                  <a:schemeClr val="bg1"/>
                </a:solidFill>
              </a:rPr>
              <a:t>Pills</a:t>
            </a:r>
          </a:p>
        </p:txBody>
      </p:sp>
      <p:sp>
        <p:nvSpPr>
          <p:cNvPr id="3" name="TextBox 2"/>
          <p:cNvSpPr txBox="1"/>
          <p:nvPr/>
        </p:nvSpPr>
        <p:spPr>
          <a:xfrm>
            <a:off x="1017181" y="4486275"/>
            <a:ext cx="990600" cy="461665"/>
          </a:xfrm>
          <a:prstGeom prst="rect">
            <a:avLst/>
          </a:prstGeom>
          <a:noFill/>
        </p:spPr>
        <p:txBody>
          <a:bodyPr wrap="square" rtlCol="0">
            <a:spAutoFit/>
          </a:bodyPr>
          <a:lstStyle/>
          <a:p>
            <a:r>
              <a:rPr lang="en-US" sz="2400" dirty="0">
                <a:solidFill>
                  <a:schemeClr val="bg1"/>
                </a:solidFill>
              </a:rPr>
              <a:t>Candy</a:t>
            </a:r>
          </a:p>
        </p:txBody>
      </p:sp>
      <p:sp>
        <p:nvSpPr>
          <p:cNvPr id="8" name="TextBox 7"/>
          <p:cNvSpPr txBox="1"/>
          <p:nvPr/>
        </p:nvSpPr>
        <p:spPr>
          <a:xfrm>
            <a:off x="6858000" y="4486274"/>
            <a:ext cx="838200" cy="461665"/>
          </a:xfrm>
          <a:prstGeom prst="rect">
            <a:avLst/>
          </a:prstGeom>
          <a:noFill/>
        </p:spPr>
        <p:txBody>
          <a:bodyPr wrap="square" rtlCol="0">
            <a:spAutoFit/>
          </a:bodyPr>
          <a:lstStyle/>
          <a:p>
            <a:r>
              <a:rPr lang="en-US" sz="2400" dirty="0">
                <a:solidFill>
                  <a:schemeClr val="bg1"/>
                </a:solidFill>
              </a:rPr>
              <a:t>Pills</a:t>
            </a:r>
          </a:p>
        </p:txBody>
      </p:sp>
      <p:sp>
        <p:nvSpPr>
          <p:cNvPr id="9" name="TextBox 8"/>
          <p:cNvSpPr txBox="1"/>
          <p:nvPr/>
        </p:nvSpPr>
        <p:spPr>
          <a:xfrm>
            <a:off x="5334000" y="4486275"/>
            <a:ext cx="990600" cy="461665"/>
          </a:xfrm>
          <a:prstGeom prst="rect">
            <a:avLst/>
          </a:prstGeom>
          <a:noFill/>
        </p:spPr>
        <p:txBody>
          <a:bodyPr wrap="square" rtlCol="0">
            <a:spAutoFit/>
          </a:bodyPr>
          <a:lstStyle/>
          <a:p>
            <a:r>
              <a:rPr lang="en-US" sz="2400" dirty="0">
                <a:solidFill>
                  <a:schemeClr val="bg1"/>
                </a:solidFill>
              </a:rPr>
              <a:t>Candy</a:t>
            </a:r>
          </a:p>
        </p:txBody>
      </p:sp>
    </p:spTree>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457200" y="609600"/>
            <a:ext cx="8229600" cy="5029200"/>
          </a:xfrm>
        </p:spPr>
        <p:txBody>
          <a:bodyPr/>
          <a:lstStyle/>
          <a:p>
            <a:pPr algn="l"/>
            <a:r>
              <a:rPr lang="en-US" sz="2800" dirty="0">
                <a:solidFill>
                  <a:schemeClr val="bg1"/>
                </a:solidFill>
              </a:rPr>
              <a:t>You have been diagnosed with Attention Deficit Disorder (ADD) and take prescription medicine to help you focus. </a:t>
            </a:r>
          </a:p>
          <a:p>
            <a:pPr algn="l"/>
            <a:endParaRPr lang="en-US" sz="2800" dirty="0">
              <a:solidFill>
                <a:schemeClr val="bg1"/>
              </a:solidFill>
            </a:endParaRPr>
          </a:p>
          <a:p>
            <a:pPr algn="l"/>
            <a:r>
              <a:rPr lang="en-US" sz="2800" dirty="0">
                <a:solidFill>
                  <a:schemeClr val="bg1"/>
                </a:solidFill>
              </a:rPr>
              <a:t>Your friend Abby asks if she can have some of your medicine to help her stay up late and concentrate on studying for an algebra test. She says that since a doctor prescribed the pills, they must be safe.</a:t>
            </a:r>
          </a:p>
          <a:p>
            <a:pPr algn="l"/>
            <a:endParaRPr lang="en-US" sz="2800" dirty="0">
              <a:solidFill>
                <a:schemeClr val="bg1"/>
              </a:solidFill>
            </a:endParaRPr>
          </a:p>
          <a:p>
            <a:pPr algn="l"/>
            <a:r>
              <a:rPr lang="en-US" sz="2800" dirty="0">
                <a:solidFill>
                  <a:schemeClr val="bg1"/>
                </a:solidFill>
              </a:rPr>
              <a:t>Yes or No—is it true that Abby </a:t>
            </a:r>
          </a:p>
          <a:p>
            <a:pPr algn="l"/>
            <a:r>
              <a:rPr lang="en-US" sz="2800" dirty="0">
                <a:solidFill>
                  <a:schemeClr val="bg1"/>
                </a:solidFill>
              </a:rPr>
              <a:t>can safely take your medicine? </a:t>
            </a: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5029200"/>
            <a:ext cx="2476500" cy="165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6" name="AutoShape 4">
            <a:hlinkClick r:id="" action="ppaction://hlinkshowjump?jump=firstslide" highlightClick="1"/>
          </p:cNvPr>
          <p:cNvSpPr>
            <a:spLocks noChangeArrowheads="1"/>
          </p:cNvSpPr>
          <p:nvPr/>
        </p:nvSpPr>
        <p:spPr bwMode="auto">
          <a:xfrm>
            <a:off x="7924800" y="5791200"/>
            <a:ext cx="1219200" cy="1066800"/>
          </a:xfrm>
          <a:prstGeom prst="actionButtonHom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itle 1"/>
          <p:cNvSpPr>
            <a:spLocks noGrp="1"/>
          </p:cNvSpPr>
          <p:nvPr>
            <p:ph type="title"/>
          </p:nvPr>
        </p:nvSpPr>
        <p:spPr>
          <a:xfrm>
            <a:off x="5486400" y="1142442"/>
            <a:ext cx="3124200" cy="2743757"/>
          </a:xfrm>
        </p:spPr>
        <p:txBody>
          <a:bodyPr/>
          <a:lstStyle/>
          <a:p>
            <a:r>
              <a:rPr lang="en-US" sz="3200" b="1" dirty="0">
                <a:solidFill>
                  <a:schemeClr val="bg1"/>
                </a:solidFill>
              </a:rPr>
              <a:t>No. </a:t>
            </a:r>
            <a:br>
              <a:rPr lang="en-US" sz="3200" b="1" dirty="0">
                <a:solidFill>
                  <a:schemeClr val="bg1"/>
                </a:solidFill>
              </a:rPr>
            </a:br>
            <a:r>
              <a:rPr lang="en-US" sz="3200" b="1" dirty="0">
                <a:solidFill>
                  <a:schemeClr val="bg1"/>
                </a:solidFill>
              </a:rPr>
              <a:t>Sharing pills is dangerous.</a:t>
            </a:r>
            <a:r>
              <a:rPr lang="en-US" sz="3200" b="1" i="1" dirty="0">
                <a:solidFill>
                  <a:schemeClr val="bg1"/>
                </a:solidFill>
              </a:rPr>
              <a:t> </a:t>
            </a:r>
            <a:r>
              <a:rPr lang="en-US" sz="3200" b="1" dirty="0">
                <a:solidFill>
                  <a:schemeClr val="bg1"/>
                </a:solidFill>
              </a:rPr>
              <a:t>It is also illegal.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18" y="533400"/>
            <a:ext cx="4683665" cy="5880410"/>
          </a:xfrm>
          <a:prstGeom prst="rect">
            <a:avLst/>
          </a:prstGeom>
        </p:spPr>
      </p:pic>
    </p:spTree>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7772400" cy="1470025"/>
          </a:xfrm>
        </p:spPr>
        <p:txBody>
          <a:bodyPr/>
          <a:lstStyle/>
          <a:p>
            <a:r>
              <a:rPr lang="en-US" sz="3200" dirty="0">
                <a:solidFill>
                  <a:schemeClr val="bg1"/>
                </a:solidFill>
              </a:rPr>
              <a:t>True or False? </a:t>
            </a:r>
            <a:r>
              <a:rPr lang="en-US" sz="3200" b="1" i="1" dirty="0">
                <a:solidFill>
                  <a:schemeClr val="bg1"/>
                </a:solidFill>
              </a:rPr>
              <a:t/>
            </a:r>
            <a:br>
              <a:rPr lang="en-US" sz="3200" b="1" i="1" dirty="0">
                <a:solidFill>
                  <a:schemeClr val="bg1"/>
                </a:solidFill>
              </a:rPr>
            </a:br>
            <a:r>
              <a:rPr lang="en-US" sz="3200" b="1" i="1" dirty="0">
                <a:solidFill>
                  <a:schemeClr val="bg1"/>
                </a:solidFill>
              </a:rPr>
              <a:t/>
            </a:r>
            <a:br>
              <a:rPr lang="en-US" sz="3200" b="1" i="1" dirty="0">
                <a:solidFill>
                  <a:schemeClr val="bg1"/>
                </a:solidFill>
              </a:rPr>
            </a:br>
            <a:r>
              <a:rPr lang="en-US" sz="3200" dirty="0">
                <a:solidFill>
                  <a:schemeClr val="bg1"/>
                </a:solidFill>
              </a:rPr>
              <a:t>E-cigarettes and vapes produce nothing more than harmless water vapor with flavoring.</a:t>
            </a:r>
          </a:p>
        </p:txBody>
      </p:sp>
    </p:spTree>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2" name="AutoShape 4">
            <a:hlinkClick r:id="" action="ppaction://hlinkshowjump?jump=firstslide" highlightClick="1"/>
          </p:cNvPr>
          <p:cNvSpPr>
            <a:spLocks noChangeArrowheads="1"/>
          </p:cNvSpPr>
          <p:nvPr/>
        </p:nvSpPr>
        <p:spPr bwMode="auto">
          <a:xfrm>
            <a:off x="7924800" y="5791200"/>
            <a:ext cx="1219200" cy="1066800"/>
          </a:xfrm>
          <a:prstGeom prst="actionButtonHom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6375" name="Rectangle 7"/>
          <p:cNvSpPr>
            <a:spLocks noGrp="1" noChangeArrowheads="1"/>
          </p:cNvSpPr>
          <p:nvPr>
            <p:ph type="ctrTitle"/>
          </p:nvPr>
        </p:nvSpPr>
        <p:spPr>
          <a:xfrm>
            <a:off x="533400" y="609600"/>
            <a:ext cx="7772400" cy="914400"/>
          </a:xfrm>
        </p:spPr>
        <p:txBody>
          <a:bodyPr/>
          <a:lstStyle/>
          <a:p>
            <a:r>
              <a:rPr lang="en-US" altLang="en-US" sz="3200" dirty="0">
                <a:solidFill>
                  <a:schemeClr val="bg1"/>
                </a:solidFill>
              </a:rPr>
              <a:t>False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058134"/>
            <a:ext cx="2438400" cy="3653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772400" cy="1600200"/>
          </a:xfrm>
        </p:spPr>
        <p:txBody>
          <a:bodyPr/>
          <a:lstStyle/>
          <a:p>
            <a:pPr algn="l"/>
            <a:r>
              <a:rPr lang="en-US" sz="3200" dirty="0">
                <a:solidFill>
                  <a:schemeClr val="bg1"/>
                </a:solidFill>
              </a:rPr>
              <a:t>Which of the following are common side effects from synthetic drugs like ‘bath salts’ ‘K2,’ or  ‘Spice?’</a:t>
            </a:r>
          </a:p>
        </p:txBody>
      </p:sp>
      <p:sp>
        <p:nvSpPr>
          <p:cNvPr id="3" name="Content Placeholder 2"/>
          <p:cNvSpPr>
            <a:spLocks noGrp="1"/>
          </p:cNvSpPr>
          <p:nvPr>
            <p:ph idx="1"/>
          </p:nvPr>
        </p:nvSpPr>
        <p:spPr>
          <a:xfrm>
            <a:off x="1143000" y="2209800"/>
            <a:ext cx="7848600" cy="2057400"/>
          </a:xfrm>
        </p:spPr>
        <p:txBody>
          <a:bodyPr/>
          <a:lstStyle/>
          <a:p>
            <a:pPr marL="457200" indent="-457200">
              <a:buFont typeface="+mj-lt"/>
              <a:buAutoNum type="alphaUcPeriod"/>
            </a:pPr>
            <a:r>
              <a:rPr lang="en-US" sz="2800" dirty="0">
                <a:solidFill>
                  <a:schemeClr val="bg1"/>
                </a:solidFill>
              </a:rPr>
              <a:t>Panic attack.</a:t>
            </a:r>
          </a:p>
          <a:p>
            <a:pPr marL="457200" indent="-457200">
              <a:buFont typeface="+mj-lt"/>
              <a:buAutoNum type="alphaUcPeriod"/>
            </a:pPr>
            <a:r>
              <a:rPr lang="en-US" sz="2800" dirty="0">
                <a:solidFill>
                  <a:schemeClr val="bg1"/>
                </a:solidFill>
              </a:rPr>
              <a:t>Depression and a strong urge to kill oneself.</a:t>
            </a:r>
          </a:p>
          <a:p>
            <a:pPr marL="457200" indent="-457200">
              <a:buFont typeface="+mj-lt"/>
              <a:buAutoNum type="alphaUcPeriod"/>
            </a:pPr>
            <a:r>
              <a:rPr lang="en-US" sz="2800" dirty="0">
                <a:solidFill>
                  <a:schemeClr val="bg1"/>
                </a:solidFill>
              </a:rPr>
              <a:t>Frightening hallucinations.</a:t>
            </a:r>
          </a:p>
          <a:p>
            <a:pPr marL="457200" indent="-457200">
              <a:buFont typeface="+mj-lt"/>
              <a:buAutoNum type="alphaUcPeriod"/>
            </a:pPr>
            <a:r>
              <a:rPr lang="en-US" sz="2800" dirty="0">
                <a:solidFill>
                  <a:schemeClr val="bg1"/>
                </a:solidFill>
              </a:rPr>
              <a:t>All of the above.</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5908" y="4876799"/>
            <a:ext cx="2614391" cy="174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5007756"/>
            <a:ext cx="2401887" cy="1613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AutoShape 4">
            <a:hlinkClick r:id="" action="ppaction://hlinkshowjump?jump=firstslide" highlightClick="1"/>
          </p:cNvPr>
          <p:cNvSpPr>
            <a:spLocks noChangeArrowheads="1"/>
          </p:cNvSpPr>
          <p:nvPr/>
        </p:nvSpPr>
        <p:spPr bwMode="auto">
          <a:xfrm>
            <a:off x="7924800" y="5791200"/>
            <a:ext cx="1219200" cy="1066800"/>
          </a:xfrm>
          <a:prstGeom prst="actionButtonHom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0471" name="Rectangle 7"/>
          <p:cNvSpPr>
            <a:spLocks noGrp="1" noChangeArrowheads="1"/>
          </p:cNvSpPr>
          <p:nvPr>
            <p:ph type="ctrTitle"/>
          </p:nvPr>
        </p:nvSpPr>
        <p:spPr>
          <a:xfrm>
            <a:off x="762000" y="990600"/>
            <a:ext cx="7772400" cy="1143000"/>
          </a:xfrm>
        </p:spPr>
        <p:txBody>
          <a:bodyPr/>
          <a:lstStyle/>
          <a:p>
            <a:pPr algn="l"/>
            <a:r>
              <a:rPr lang="en-US" altLang="en-US" sz="3200" dirty="0">
                <a:solidFill>
                  <a:schemeClr val="bg1"/>
                </a:solidFill>
              </a:rPr>
              <a:t>D. All of the above.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514600"/>
            <a:ext cx="5570584" cy="3531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685800"/>
            <a:ext cx="6858000" cy="4114800"/>
          </a:xfrm>
        </p:spPr>
        <p:txBody>
          <a:bodyPr/>
          <a:lstStyle/>
          <a:p>
            <a:pPr algn="l"/>
            <a:r>
              <a:rPr lang="en-US" dirty="0">
                <a:solidFill>
                  <a:schemeClr val="bg1"/>
                </a:solidFill>
              </a:rPr>
              <a:t>True or False? </a:t>
            </a:r>
          </a:p>
          <a:p>
            <a:pPr algn="l"/>
            <a:endParaRPr lang="en-US" u="sng" dirty="0">
              <a:solidFill>
                <a:schemeClr val="bg1"/>
              </a:solidFill>
            </a:endParaRPr>
          </a:p>
          <a:p>
            <a:pPr algn="l"/>
            <a:r>
              <a:rPr lang="en-US" u="sng" dirty="0">
                <a:solidFill>
                  <a:schemeClr val="bg1"/>
                </a:solidFill>
              </a:rPr>
              <a:t>One</a:t>
            </a:r>
            <a:r>
              <a:rPr lang="en-US" dirty="0">
                <a:solidFill>
                  <a:schemeClr val="bg1"/>
                </a:solidFill>
              </a:rPr>
              <a:t> mango flavored JUUL cartridge (“</a:t>
            </a:r>
            <a:r>
              <a:rPr lang="en-US" dirty="0" err="1">
                <a:solidFill>
                  <a:schemeClr val="bg1"/>
                </a:solidFill>
              </a:rPr>
              <a:t>Juul</a:t>
            </a:r>
            <a:r>
              <a:rPr lang="en-US" dirty="0">
                <a:solidFill>
                  <a:schemeClr val="bg1"/>
                </a:solidFill>
              </a:rPr>
              <a:t> pod”) contains the same amount of nicotine as an entire pack of cigarettes.</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 t="18800" r="11200" b="9400"/>
          <a:stretch/>
        </p:blipFill>
        <p:spPr bwMode="auto">
          <a:xfrm>
            <a:off x="5537340" y="3886200"/>
            <a:ext cx="3054209" cy="2616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4" name="AutoShape 4">
            <a:hlinkClick r:id="" action="ppaction://hlinkshowjump?jump=firstslide" highlightClick="1"/>
          </p:cNvPr>
          <p:cNvSpPr>
            <a:spLocks noChangeArrowheads="1"/>
          </p:cNvSpPr>
          <p:nvPr/>
        </p:nvSpPr>
        <p:spPr bwMode="auto">
          <a:xfrm>
            <a:off x="7924800" y="5791200"/>
            <a:ext cx="1219200" cy="1066800"/>
          </a:xfrm>
          <a:prstGeom prst="actionButtonHom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itle 1"/>
          <p:cNvSpPr>
            <a:spLocks noGrp="1"/>
          </p:cNvSpPr>
          <p:nvPr>
            <p:ph type="ctrTitle"/>
          </p:nvPr>
        </p:nvSpPr>
        <p:spPr>
          <a:xfrm>
            <a:off x="750570" y="381000"/>
            <a:ext cx="7772400" cy="1470025"/>
          </a:xfrm>
        </p:spPr>
        <p:txBody>
          <a:bodyPr/>
          <a:lstStyle/>
          <a:p>
            <a:r>
              <a:rPr lang="en-US" dirty="0">
                <a:solidFill>
                  <a:schemeClr val="bg1"/>
                </a:solidFill>
              </a:rPr>
              <a:t>TRUE</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3128327"/>
            <a:ext cx="1190625"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0120" y="2672080"/>
            <a:ext cx="3154680"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581400" y="2962870"/>
            <a:ext cx="833883" cy="144655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800" b="1" cap="none" spc="50" dirty="0">
                <a:ln w="11430"/>
                <a:solidFill>
                  <a:schemeClr val="bg1"/>
                </a:solidFill>
                <a:effectLst>
                  <a:outerShdw blurRad="76200" dist="50800" dir="5400000" algn="tl" rotWithShape="0">
                    <a:srgbClr val="000000">
                      <a:alpha val="65000"/>
                    </a:srgbClr>
                  </a:outerShdw>
                </a:effectLst>
              </a:rPr>
              <a:t>=</a:t>
            </a:r>
          </a:p>
        </p:txBody>
      </p:sp>
    </p:spTree>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AutoShape 1028">
            <a:hlinkClick r:id="" action="ppaction://hlinkshowjump?jump=firstslide" highlightClick="1"/>
          </p:cNvPr>
          <p:cNvSpPr>
            <a:spLocks noChangeArrowheads="1"/>
          </p:cNvSpPr>
          <p:nvPr/>
        </p:nvSpPr>
        <p:spPr bwMode="auto">
          <a:xfrm>
            <a:off x="7924800" y="5791200"/>
            <a:ext cx="1219200" cy="1066800"/>
          </a:xfrm>
          <a:prstGeom prst="actionButtonHom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Title 3"/>
          <p:cNvSpPr>
            <a:spLocks noGrp="1"/>
          </p:cNvSpPr>
          <p:nvPr>
            <p:ph type="title"/>
          </p:nvPr>
        </p:nvSpPr>
        <p:spPr>
          <a:xfrm>
            <a:off x="685800" y="381000"/>
            <a:ext cx="8077200" cy="762000"/>
          </a:xfrm>
        </p:spPr>
        <p:txBody>
          <a:bodyPr/>
          <a:lstStyle/>
          <a:p>
            <a:pPr algn="l"/>
            <a:r>
              <a:rPr lang="en-US" sz="2800" dirty="0">
                <a:solidFill>
                  <a:schemeClr val="bg1"/>
                </a:solidFill>
              </a:rPr>
              <a:t>C. One bottle </a:t>
            </a:r>
            <a:r>
              <a:rPr lang="en-US" sz="2800" dirty="0" err="1">
                <a:solidFill>
                  <a:schemeClr val="bg1"/>
                </a:solidFill>
              </a:rPr>
              <a:t>MiO</a:t>
            </a:r>
            <a:r>
              <a:rPr lang="en-US" sz="2800" dirty="0">
                <a:solidFill>
                  <a:schemeClr val="bg1"/>
                </a:solidFill>
              </a:rPr>
              <a:t> Energy.</a:t>
            </a:r>
            <a:endParaRPr lang="en-US" sz="2800" i="1" dirty="0">
              <a:solidFill>
                <a:schemeClr val="bg1"/>
              </a:solidFill>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7332" y="5595836"/>
            <a:ext cx="477468" cy="678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4402" y="5584113"/>
            <a:ext cx="450531" cy="689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5283" y="5584112"/>
            <a:ext cx="408348" cy="689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0022" y="1219200"/>
            <a:ext cx="3776156" cy="4294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533400" y="3063875"/>
            <a:ext cx="7772400" cy="2974039"/>
          </a:xfrm>
        </p:spPr>
        <p:txBody>
          <a:bodyPr/>
          <a:lstStyle/>
          <a:p>
            <a:pPr marL="457200" indent="-457200">
              <a:buFont typeface="+mj-lt"/>
              <a:buAutoNum type="alphaUcPeriod"/>
            </a:pPr>
            <a:r>
              <a:rPr lang="en-US" sz="2400" dirty="0">
                <a:solidFill>
                  <a:schemeClr val="bg1"/>
                </a:solidFill>
              </a:rPr>
              <a:t>Because you know and trust the seller.</a:t>
            </a:r>
          </a:p>
          <a:p>
            <a:pPr marL="457200" indent="-457200">
              <a:buFont typeface="+mj-lt"/>
              <a:buAutoNum type="alphaUcPeriod"/>
            </a:pPr>
            <a:r>
              <a:rPr lang="en-US" sz="2400" dirty="0">
                <a:solidFill>
                  <a:schemeClr val="bg1"/>
                </a:solidFill>
              </a:rPr>
              <a:t>Because </a:t>
            </a:r>
            <a:r>
              <a:rPr lang="en-US" sz="2400" i="1" dirty="0">
                <a:solidFill>
                  <a:schemeClr val="bg1"/>
                </a:solidFill>
              </a:rPr>
              <a:t>molly</a:t>
            </a:r>
            <a:r>
              <a:rPr lang="en-US" sz="2400" dirty="0">
                <a:solidFill>
                  <a:schemeClr val="bg1"/>
                </a:solidFill>
              </a:rPr>
              <a:t> is pure MDMA (also known as ecstasy). Therefore it produces a ‘clean high.’</a:t>
            </a:r>
          </a:p>
          <a:p>
            <a:pPr marL="457200" indent="-457200">
              <a:buFont typeface="+mj-lt"/>
              <a:buAutoNum type="alphaUcPeriod"/>
            </a:pPr>
            <a:r>
              <a:rPr lang="en-US" sz="2400" dirty="0">
                <a:solidFill>
                  <a:schemeClr val="bg1"/>
                </a:solidFill>
              </a:rPr>
              <a:t>Because you purchased it before and had no problems.</a:t>
            </a:r>
          </a:p>
          <a:p>
            <a:pPr marL="457200" indent="-457200">
              <a:buFont typeface="+mj-lt"/>
              <a:buAutoNum type="alphaUcPeriod"/>
            </a:pPr>
            <a:r>
              <a:rPr lang="en-US" sz="2400" dirty="0">
                <a:solidFill>
                  <a:schemeClr val="bg1"/>
                </a:solidFill>
              </a:rPr>
              <a:t>This is not possible.</a:t>
            </a:r>
          </a:p>
        </p:txBody>
      </p:sp>
      <p:sp>
        <p:nvSpPr>
          <p:cNvPr id="11" name="Title 10"/>
          <p:cNvSpPr txBox="1">
            <a:spLocks noGrp="1"/>
          </p:cNvSpPr>
          <p:nvPr>
            <p:ph type="title"/>
          </p:nvPr>
        </p:nvSpPr>
        <p:spPr>
          <a:xfrm>
            <a:off x="457200" y="904072"/>
            <a:ext cx="6400800" cy="1569660"/>
          </a:xfrm>
          <a:prstGeom prst="rect">
            <a:avLst/>
          </a:prstGeom>
          <a:noFill/>
        </p:spPr>
        <p:txBody>
          <a:bodyPr wrap="square" rtlCol="0">
            <a:spAutoFit/>
          </a:bodyPr>
          <a:lstStyle/>
          <a:p>
            <a:pPr algn="l"/>
            <a:r>
              <a:rPr lang="en-US" sz="3200" dirty="0">
                <a:solidFill>
                  <a:schemeClr val="bg1"/>
                </a:solidFill>
              </a:rPr>
              <a:t>How can you be certain that the designer drug </a:t>
            </a:r>
            <a:r>
              <a:rPr lang="en-US" sz="3200" i="1" dirty="0">
                <a:solidFill>
                  <a:schemeClr val="bg1"/>
                </a:solidFill>
              </a:rPr>
              <a:t>molly</a:t>
            </a:r>
            <a:r>
              <a:rPr lang="en-US" sz="3200" dirty="0">
                <a:solidFill>
                  <a:schemeClr val="bg1"/>
                </a:solidFill>
              </a:rPr>
              <a:t> you just purchased at a concert is safe?</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28600"/>
            <a:ext cx="1890713"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60" name="AutoShape 4">
            <a:hlinkClick r:id="" action="ppaction://hlinkshowjump?jump=firstslide" highlightClick="1"/>
          </p:cNvPr>
          <p:cNvSpPr>
            <a:spLocks noChangeArrowheads="1"/>
          </p:cNvSpPr>
          <p:nvPr/>
        </p:nvSpPr>
        <p:spPr bwMode="auto">
          <a:xfrm>
            <a:off x="7924800" y="5791200"/>
            <a:ext cx="1219200" cy="1066800"/>
          </a:xfrm>
          <a:prstGeom prst="actionButtonHom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Title 3"/>
          <p:cNvSpPr txBox="1">
            <a:spLocks/>
          </p:cNvSpPr>
          <p:nvPr/>
        </p:nvSpPr>
        <p:spPr>
          <a:xfrm>
            <a:off x="685800" y="114300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US" sz="3200" kern="0" dirty="0">
                <a:solidFill>
                  <a:schemeClr val="bg1"/>
                </a:solidFill>
              </a:rPr>
              <a:t>C: This is not possible.</a:t>
            </a:r>
            <a:r>
              <a:rPr lang="en-US" sz="2800" kern="0" dirty="0">
                <a:solidFill>
                  <a:schemeClr val="bg1"/>
                </a:solidFill>
              </a:rPr>
              <a:t/>
            </a:r>
            <a:br>
              <a:rPr lang="en-US" sz="2800" kern="0" dirty="0">
                <a:solidFill>
                  <a:schemeClr val="bg1"/>
                </a:solidFill>
              </a:rPr>
            </a:br>
            <a:r>
              <a:rPr lang="en-US" sz="2400" kern="0" dirty="0">
                <a:solidFill>
                  <a:schemeClr val="bg1"/>
                </a:solidFill>
              </a:rPr>
              <a:t/>
            </a:r>
            <a:br>
              <a:rPr lang="en-US" sz="2400" kern="0" dirty="0">
                <a:solidFill>
                  <a:schemeClr val="bg1"/>
                </a:solidFill>
              </a:rPr>
            </a:br>
            <a:r>
              <a:rPr lang="en-US" sz="2400" kern="0" dirty="0">
                <a:solidFill>
                  <a:schemeClr val="bg1"/>
                </a:solidFill>
              </a:rPr>
              <a:t>When you use any pill or substance purchased illicitly, you have NO IDEA what you are really getting.</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3886200"/>
            <a:ext cx="3153832" cy="1774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005" y="533400"/>
            <a:ext cx="7772400" cy="1143000"/>
          </a:xfrm>
        </p:spPr>
        <p:txBody>
          <a:bodyPr/>
          <a:lstStyle/>
          <a:p>
            <a:pPr algn="l"/>
            <a:r>
              <a:rPr lang="en-US" sz="4000" dirty="0">
                <a:solidFill>
                  <a:schemeClr val="bg1"/>
                </a:solidFill>
              </a:rPr>
              <a:t>Which of the following could be dangerous to swallow?</a:t>
            </a:r>
          </a:p>
        </p:txBody>
      </p:sp>
      <p:sp>
        <p:nvSpPr>
          <p:cNvPr id="3" name="Content Placeholder 2"/>
          <p:cNvSpPr>
            <a:spLocks noGrp="1"/>
          </p:cNvSpPr>
          <p:nvPr>
            <p:ph idx="1"/>
          </p:nvPr>
        </p:nvSpPr>
        <p:spPr>
          <a:xfrm>
            <a:off x="1219200" y="2286000"/>
            <a:ext cx="7620000" cy="1905000"/>
          </a:xfrm>
        </p:spPr>
        <p:txBody>
          <a:bodyPr/>
          <a:lstStyle/>
          <a:p>
            <a:pPr marL="514350" indent="-514350">
              <a:buAutoNum type="alphaUcPeriod"/>
            </a:pPr>
            <a:r>
              <a:rPr lang="en-US" sz="2800" dirty="0">
                <a:solidFill>
                  <a:schemeClr val="bg1"/>
                </a:solidFill>
              </a:rPr>
              <a:t>A spoonful of oil of wintergreen (an essential oil used to make soap, candles, etc.)</a:t>
            </a:r>
          </a:p>
          <a:p>
            <a:pPr marL="514350" indent="-514350">
              <a:buAutoNum type="alphaUcPeriod"/>
            </a:pPr>
            <a:r>
              <a:rPr lang="en-US" sz="2800" dirty="0">
                <a:solidFill>
                  <a:schemeClr val="bg1"/>
                </a:solidFill>
              </a:rPr>
              <a:t>A spoonful of bleach.</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4252821"/>
            <a:ext cx="1524000" cy="2300377"/>
          </a:xfrm>
          <a:prstGeom prst="rect">
            <a:avLst/>
          </a:prstGeom>
        </p:spPr>
      </p:pic>
      <p:pic>
        <p:nvPicPr>
          <p:cNvPr id="1028" name="Picture 4" descr="Bleach, Detergent, Laund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9617" y="4038599"/>
            <a:ext cx="1993583" cy="25723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AutoShape 3076">
            <a:hlinkClick r:id="" action="ppaction://hlinkshowjump?jump=firstslide" highlightClick="1"/>
          </p:cNvPr>
          <p:cNvSpPr>
            <a:spLocks noChangeArrowheads="1"/>
          </p:cNvSpPr>
          <p:nvPr/>
        </p:nvSpPr>
        <p:spPr bwMode="auto">
          <a:xfrm>
            <a:off x="7924800" y="5791200"/>
            <a:ext cx="1219200" cy="1066800"/>
          </a:xfrm>
          <a:prstGeom prst="actionButtonHom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52" name="Rectangle 3080"/>
          <p:cNvSpPr>
            <a:spLocks noGrp="1" noChangeArrowheads="1"/>
          </p:cNvSpPr>
          <p:nvPr>
            <p:ph type="title"/>
          </p:nvPr>
        </p:nvSpPr>
        <p:spPr>
          <a:xfrm>
            <a:off x="800100" y="1295400"/>
            <a:ext cx="7543800" cy="1143000"/>
          </a:xfrm>
        </p:spPr>
        <p:txBody>
          <a:bodyPr/>
          <a:lstStyle/>
          <a:p>
            <a:pPr algn="l"/>
            <a:r>
              <a:rPr lang="en-US" altLang="en-US" sz="3200" dirty="0">
                <a:solidFill>
                  <a:schemeClr val="bg1"/>
                </a:solidFill>
              </a:rPr>
              <a:t>A: A spoonful of oil of wintergreen.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1" y="3175000"/>
            <a:ext cx="1564958" cy="2362200"/>
          </a:xfrm>
          <a:prstGeom prst="rect">
            <a:avLst/>
          </a:prstGeom>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3340100"/>
            <a:ext cx="3048000" cy="20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qual 5"/>
          <p:cNvSpPr/>
          <p:nvPr/>
        </p:nvSpPr>
        <p:spPr bwMode="auto">
          <a:xfrm>
            <a:off x="3276600" y="4377928"/>
            <a:ext cx="698500" cy="460772"/>
          </a:xfrm>
          <a:prstGeom prst="mathEqual">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9600" b="0" i="0" u="none" strike="noStrike" cap="none" normalizeH="0" baseline="0">
              <a:ln>
                <a:noFill/>
              </a:ln>
              <a:solidFill>
                <a:schemeClr val="tx1"/>
              </a:solidFill>
              <a:effectLst/>
              <a:latin typeface="Times New Roman" pitchFamily="18" charset="0"/>
            </a:endParaRPr>
          </a:p>
        </p:txBody>
      </p:sp>
    </p:spTree>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3124200"/>
          </a:xfrm>
        </p:spPr>
        <p:txBody>
          <a:bodyPr/>
          <a:lstStyle/>
          <a:p>
            <a:pPr algn="l"/>
            <a:r>
              <a:rPr lang="en-US" sz="2400" dirty="0">
                <a:solidFill>
                  <a:schemeClr val="bg1"/>
                </a:solidFill>
              </a:rPr>
              <a:t>Anthony is at his grandparents’ house. He finds a bottle of Gatorade</a:t>
            </a:r>
            <a:r>
              <a:rPr lang="en-US" sz="2400" dirty="0">
                <a:solidFill>
                  <a:schemeClr val="bg1"/>
                </a:solidFill>
                <a:latin typeface="Calibri"/>
              </a:rPr>
              <a:t>®</a:t>
            </a:r>
            <a:r>
              <a:rPr lang="en-US" sz="2400" dirty="0">
                <a:solidFill>
                  <a:schemeClr val="bg1"/>
                </a:solidFill>
              </a:rPr>
              <a:t> brand sports drink in the pantry and takes a big swallow…it tastes terrible! His grandma was using the Gatorade bottle to store something else. Which of the following would be the </a:t>
            </a:r>
            <a:r>
              <a:rPr lang="en-US" sz="2400" u="sng" dirty="0">
                <a:solidFill>
                  <a:schemeClr val="bg1"/>
                </a:solidFill>
              </a:rPr>
              <a:t>most dangerous </a:t>
            </a:r>
            <a:r>
              <a:rPr lang="en-US" sz="2400" dirty="0">
                <a:solidFill>
                  <a:schemeClr val="bg1"/>
                </a:solidFill>
              </a:rPr>
              <a:t>product for Anthony to accidentally drink?</a:t>
            </a:r>
          </a:p>
        </p:txBody>
      </p:sp>
      <p:sp>
        <p:nvSpPr>
          <p:cNvPr id="3" name="Content Placeholder 2"/>
          <p:cNvSpPr>
            <a:spLocks noGrp="1"/>
          </p:cNvSpPr>
          <p:nvPr>
            <p:ph idx="1"/>
          </p:nvPr>
        </p:nvSpPr>
        <p:spPr>
          <a:xfrm>
            <a:off x="2209800" y="3733800"/>
            <a:ext cx="6400800" cy="2286000"/>
          </a:xfrm>
        </p:spPr>
        <p:txBody>
          <a:bodyPr/>
          <a:lstStyle/>
          <a:p>
            <a:pPr marL="514350" indent="-514350">
              <a:buFont typeface="+mj-lt"/>
              <a:buAutoNum type="alphaUcPeriod"/>
            </a:pPr>
            <a:r>
              <a:rPr lang="en-US" dirty="0">
                <a:solidFill>
                  <a:schemeClr val="bg1"/>
                </a:solidFill>
              </a:rPr>
              <a:t>Liquid fabric softener</a:t>
            </a:r>
          </a:p>
          <a:p>
            <a:pPr marL="514350" indent="-514350">
              <a:buFont typeface="+mj-lt"/>
              <a:buAutoNum type="alphaUcPeriod"/>
            </a:pPr>
            <a:r>
              <a:rPr lang="en-US" dirty="0">
                <a:solidFill>
                  <a:schemeClr val="bg1"/>
                </a:solidFill>
              </a:rPr>
              <a:t>Drain clog remover</a:t>
            </a:r>
          </a:p>
          <a:p>
            <a:pPr marL="514350" indent="-514350">
              <a:buFont typeface="+mj-lt"/>
              <a:buAutoNum type="alphaUcPeriod"/>
            </a:pPr>
            <a:r>
              <a:rPr lang="en-US" dirty="0">
                <a:solidFill>
                  <a:schemeClr val="bg1"/>
                </a:solidFill>
              </a:rPr>
              <a:t>5% Acetic acid </a:t>
            </a:r>
          </a:p>
        </p:txBody>
      </p:sp>
    </p:spTree>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AutoShape 1028">
            <a:hlinkClick r:id="" action="ppaction://hlinkshowjump?jump=firstslide" highlightClick="1"/>
          </p:cNvPr>
          <p:cNvSpPr>
            <a:spLocks noChangeArrowheads="1"/>
          </p:cNvSpPr>
          <p:nvPr/>
        </p:nvSpPr>
        <p:spPr bwMode="auto">
          <a:xfrm>
            <a:off x="7924800" y="5791200"/>
            <a:ext cx="1219200" cy="1066800"/>
          </a:xfrm>
          <a:prstGeom prst="actionButtonHom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itle 1"/>
          <p:cNvSpPr>
            <a:spLocks noGrp="1"/>
          </p:cNvSpPr>
          <p:nvPr>
            <p:ph type="title"/>
          </p:nvPr>
        </p:nvSpPr>
        <p:spPr>
          <a:xfrm>
            <a:off x="685800" y="609600"/>
            <a:ext cx="7086600" cy="1143000"/>
          </a:xfrm>
        </p:spPr>
        <p:txBody>
          <a:bodyPr/>
          <a:lstStyle/>
          <a:p>
            <a:r>
              <a:rPr lang="en-US" sz="3200" dirty="0">
                <a:solidFill>
                  <a:schemeClr val="bg1"/>
                </a:solidFill>
              </a:rPr>
              <a:t>B. Drain clog remover</a:t>
            </a:r>
          </a:p>
        </p:txBody>
      </p:sp>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175" r="11592"/>
          <a:stretch/>
        </p:blipFill>
        <p:spPr bwMode="auto">
          <a:xfrm>
            <a:off x="2667000" y="1905000"/>
            <a:ext cx="3276600" cy="2630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zoom/>
  </p:transition>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FF00"/>
      </a:hlink>
      <a:folHlink>
        <a:srgbClr val="0000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366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9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3366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9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3053</TotalTime>
  <Words>4489</Words>
  <Application>Microsoft Office PowerPoint</Application>
  <PresentationFormat>On-screen Show (4:3)</PresentationFormat>
  <Paragraphs>361</Paragraphs>
  <Slides>51</Slides>
  <Notes>51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Calibri</vt:lpstr>
      <vt:lpstr>Garamond</vt:lpstr>
      <vt:lpstr>Kristen ITC</vt:lpstr>
      <vt:lpstr>Tahoma</vt:lpstr>
      <vt:lpstr>Times New Roman</vt:lpstr>
      <vt:lpstr>Wingdings</vt:lpstr>
      <vt:lpstr>Default Design</vt:lpstr>
      <vt:lpstr>PowerPoint Presentation</vt:lpstr>
      <vt:lpstr>Both are serious poisonings, but which of these kills the most people each year?</vt:lpstr>
      <vt:lpstr>2: Alcohol</vt:lpstr>
      <vt:lpstr>Which of these has the most caffeine?</vt:lpstr>
      <vt:lpstr>C. One bottle MiO Energy.</vt:lpstr>
      <vt:lpstr>Which of the following could be dangerous to swallow?</vt:lpstr>
      <vt:lpstr>A: A spoonful of oil of wintergreen.</vt:lpstr>
      <vt:lpstr>Anthony is at his grandparents’ house. He finds a bottle of Gatorade® brand sports drink in the pantry and takes a big swallow…it tastes terrible! His grandma was using the Gatorade bottle to store something else. Which of the following would be the most dangerous product for Anthony to accidentally drink?</vt:lpstr>
      <vt:lpstr>B. Drain clog remover</vt:lpstr>
      <vt:lpstr>Which is worse?</vt:lpstr>
      <vt:lpstr>A. Drinking an entire bottle of soy sauce. </vt:lpstr>
      <vt:lpstr>What should you do if a venomous copperhead snake bites you?</vt:lpstr>
      <vt:lpstr>A. Stay calm and go to the nearest hospital.   </vt:lpstr>
      <vt:lpstr>True or False?  Only the female black widow spider is dangerous to people.</vt:lpstr>
      <vt:lpstr>True.</vt:lpstr>
      <vt:lpstr>You injured your knee running. One day you see an ad for an herbal product that claims to reduce pain “naturally.”   The ad says “it’s not a drug; it’s made from a plant found in the rain forest,” and therefore cannot harm you. Is this true—things that are ‘natural’ cannot harm you?  YES or NO?</vt:lpstr>
      <vt:lpstr>No. ‘Natural’ does NOT mean ‘safe’.</vt:lpstr>
      <vt:lpstr>While swimming in the ocean you are stung on the foot by a jellyfish. It really hurts! Which of the following will help relieve the pain?</vt:lpstr>
      <vt:lpstr>A: Apply vinegar to your foot.</vt:lpstr>
      <vt:lpstr>Which of the following are most likely to be bitten by a snake?</vt:lpstr>
      <vt:lpstr>C: Men </vt:lpstr>
      <vt:lpstr>Which of the following has been linked to teen marijuana use?</vt:lpstr>
      <vt:lpstr>B: Depression and suicide</vt:lpstr>
      <vt:lpstr>PowerPoint Presentation</vt:lpstr>
      <vt:lpstr>B: Call the Georgia Poison Center number. It’s the same.</vt:lpstr>
      <vt:lpstr>Who answers the phone when you call the poison center at 1-800-222-1222?</vt:lpstr>
      <vt:lpstr>A: Nurses, doctors, pharmacists and other healthcare professionals with special training in treating poisonings.</vt:lpstr>
      <vt:lpstr>True or False?  The only way to get help from the poison center is by calling them on the phone.</vt:lpstr>
      <vt:lpstr>False. Visit www.poisonhelp.org.   </vt:lpstr>
      <vt:lpstr>PowerPoint Presentation</vt:lpstr>
      <vt:lpstr>A. Contact the doctor. More is not better.</vt:lpstr>
      <vt:lpstr>Which of these is the best way to prevent young children from getting into harmful products?</vt:lpstr>
      <vt:lpstr>B: Keep all products stored out of their sight and reach.</vt:lpstr>
      <vt:lpstr>You are at the playground babysitting a 5 year old. He spots a wild mushroom under a tree, and bends down to pick it. You try to take it from him but he’s too fast—he eats it! </vt:lpstr>
      <vt:lpstr>No. Do not try to make someone throw up.  </vt:lpstr>
      <vt:lpstr>Which of the following could be life-threatening for a small child?</vt:lpstr>
      <vt:lpstr>B. One teaspoon of e-juice.     </vt:lpstr>
      <vt:lpstr>Kisha is a toddler. Grandma comes to visit and brings these items with her. Which one could present a risk of poisoning to Kisha if she put it in her mouth?</vt:lpstr>
      <vt:lpstr>A: Hearing aids -- the batteries inside are dangerous!</vt:lpstr>
      <vt:lpstr>In the 2 pictures below, pills and candies that look alike are shown side by side.   In each image, are the pills on the left (L) or the right (R)?</vt:lpstr>
      <vt:lpstr>The pills are on the right (R).</vt:lpstr>
      <vt:lpstr>PowerPoint Presentation</vt:lpstr>
      <vt:lpstr>No.  Sharing pills is dangerous. It is also illegal.</vt:lpstr>
      <vt:lpstr>True or False?   E-cigarettes and vapes produce nothing more than harmless water vapor with flavoring.</vt:lpstr>
      <vt:lpstr>False</vt:lpstr>
      <vt:lpstr>Which of the following are common side effects from synthetic drugs like ‘bath salts’ ‘K2,’ or  ‘Spice?’</vt:lpstr>
      <vt:lpstr>D. All of the above. </vt:lpstr>
      <vt:lpstr>PowerPoint Presentation</vt:lpstr>
      <vt:lpstr>TRUE</vt:lpstr>
      <vt:lpstr>How can you be certain that the designer drug molly you just purchased at a concert is safe?</vt:lpstr>
      <vt:lpstr>PowerPoint Presentation</vt:lpstr>
    </vt:vector>
  </TitlesOfParts>
  <Company>Grant County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Grant County High School</dc:creator>
  <cp:lastModifiedBy>Shelly Clary</cp:lastModifiedBy>
  <cp:revision>198</cp:revision>
  <cp:lastPrinted>2019-08-03T19:42:06Z</cp:lastPrinted>
  <dcterms:created xsi:type="dcterms:W3CDTF">1998-08-19T17:45:48Z</dcterms:created>
  <dcterms:modified xsi:type="dcterms:W3CDTF">2023-04-18T13:18:41Z</dcterms:modified>
</cp:coreProperties>
</file>